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Roboto Thin"/>
      <p:regular r:id="rId26"/>
      <p:bold r:id="rId27"/>
      <p:italic r:id="rId28"/>
      <p:boldItalic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Hind Guntur"/>
      <p:regular r:id="rId34"/>
      <p:bold r:id="rId35"/>
    </p:embeddedFont>
    <p:embeddedFont>
      <p:font typeface="Hind Guntur SemiBold"/>
      <p:regular r:id="rId36"/>
      <p:bold r:id="rId37"/>
    </p:embeddedFont>
    <p:embeddedFont>
      <p:font typeface="Hind Guntur Light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Thin-regular.fntdata"/><Relationship Id="rId25" Type="http://schemas.openxmlformats.org/officeDocument/2006/relationships/slide" Target="slides/slide19.xml"/><Relationship Id="rId28" Type="http://schemas.openxmlformats.org/officeDocument/2006/relationships/font" Target="fonts/RobotoThin-italic.fntdata"/><Relationship Id="rId27" Type="http://schemas.openxmlformats.org/officeDocument/2006/relationships/font" Target="fonts/RobotoThin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Thin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5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4.xml"/><Relationship Id="rId32" Type="http://schemas.openxmlformats.org/officeDocument/2006/relationships/font" Target="fonts/Roboto-italic.fntdata"/><Relationship Id="rId13" Type="http://schemas.openxmlformats.org/officeDocument/2006/relationships/slide" Target="slides/slide7.xml"/><Relationship Id="rId35" Type="http://schemas.openxmlformats.org/officeDocument/2006/relationships/font" Target="fonts/HindGuntur-bold.fntdata"/><Relationship Id="rId12" Type="http://schemas.openxmlformats.org/officeDocument/2006/relationships/slide" Target="slides/slide6.xml"/><Relationship Id="rId34" Type="http://schemas.openxmlformats.org/officeDocument/2006/relationships/font" Target="fonts/HindGuntur-regular.fntdata"/><Relationship Id="rId15" Type="http://schemas.openxmlformats.org/officeDocument/2006/relationships/slide" Target="slides/slide9.xml"/><Relationship Id="rId37" Type="http://schemas.openxmlformats.org/officeDocument/2006/relationships/font" Target="fonts/HindGunturSemiBold-bold.fntdata"/><Relationship Id="rId14" Type="http://schemas.openxmlformats.org/officeDocument/2006/relationships/slide" Target="slides/slide8.xml"/><Relationship Id="rId36" Type="http://schemas.openxmlformats.org/officeDocument/2006/relationships/font" Target="fonts/HindGunturSemiBold-regular.fntdata"/><Relationship Id="rId17" Type="http://schemas.openxmlformats.org/officeDocument/2006/relationships/slide" Target="slides/slide11.xml"/><Relationship Id="rId39" Type="http://schemas.openxmlformats.org/officeDocument/2006/relationships/font" Target="fonts/HindGunturLight-bold.fntdata"/><Relationship Id="rId16" Type="http://schemas.openxmlformats.org/officeDocument/2006/relationships/slide" Target="slides/slide10.xml"/><Relationship Id="rId38" Type="http://schemas.openxmlformats.org/officeDocument/2006/relationships/font" Target="fonts/HindGunturLight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05b80ba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05b80ba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bec5fac6b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bec5fac6b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bb87688c25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bb87688c25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bb87688c25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bb87688c25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bb87688c25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bb87688c25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bb87688c25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bb87688c2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b8958b01f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b8958b01f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bb87688c25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bb87688c25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b8958b01f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b8958b01f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bec5fac6be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bec5fac6be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bb87688c25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bb87688c25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05b80ba9a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05b80ba9a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bb87688c2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bb87688c2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bb87688c2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bb87688c2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05b80ba9a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805b80ba9a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b87688c2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b87688c2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bb87688c2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bb87688c2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bec5fac6b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bec5fac6b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bec5fac6b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bec5fac6b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1370025" y="3340400"/>
            <a:ext cx="6263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90525" y="4174405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2177900" y="2866175"/>
            <a:ext cx="59874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/>
        </p:txBody>
      </p:sp>
      <p:cxnSp>
        <p:nvCxnSpPr>
          <p:cNvPr id="59" name="Google Shape;59;p15"/>
          <p:cNvCxnSpPr/>
          <p:nvPr/>
        </p:nvCxnSpPr>
        <p:spPr>
          <a:xfrm>
            <a:off x="272718" y="277149"/>
            <a:ext cx="10500" cy="4627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0" name="Google Shape;60;p15"/>
          <p:cNvCxnSpPr/>
          <p:nvPr/>
        </p:nvCxnSpPr>
        <p:spPr>
          <a:xfrm>
            <a:off x="8889221" y="277149"/>
            <a:ext cx="7500" cy="4627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1" name="Google Shape;61;p15"/>
          <p:cNvCxnSpPr/>
          <p:nvPr/>
        </p:nvCxnSpPr>
        <p:spPr>
          <a:xfrm flipH="1">
            <a:off x="308399" y="4904950"/>
            <a:ext cx="8527200" cy="2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2" name="Google Shape;62;p15"/>
          <p:cNvCxnSpPr/>
          <p:nvPr/>
        </p:nvCxnSpPr>
        <p:spPr>
          <a:xfrm flipH="1">
            <a:off x="302706" y="222600"/>
            <a:ext cx="8538600" cy="14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section Header">
  <p:cSld name="SECTION_HEADER_1">
    <p:bg>
      <p:bgPr>
        <a:solidFill>
          <a:schemeClr val="accent6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1034475" y="2870175"/>
            <a:ext cx="59874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/>
        </p:txBody>
      </p:sp>
      <p:cxnSp>
        <p:nvCxnSpPr>
          <p:cNvPr id="65" name="Google Shape;65;p16"/>
          <p:cNvCxnSpPr/>
          <p:nvPr/>
        </p:nvCxnSpPr>
        <p:spPr>
          <a:xfrm>
            <a:off x="272718" y="277149"/>
            <a:ext cx="10500" cy="4627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6" name="Google Shape;66;p16"/>
          <p:cNvCxnSpPr/>
          <p:nvPr/>
        </p:nvCxnSpPr>
        <p:spPr>
          <a:xfrm>
            <a:off x="8889221" y="277149"/>
            <a:ext cx="7500" cy="4627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7" name="Google Shape;67;p16"/>
          <p:cNvCxnSpPr/>
          <p:nvPr/>
        </p:nvCxnSpPr>
        <p:spPr>
          <a:xfrm flipH="1">
            <a:off x="308399" y="4904950"/>
            <a:ext cx="8527200" cy="2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8" name="Google Shape;68;p16"/>
          <p:cNvCxnSpPr/>
          <p:nvPr/>
        </p:nvCxnSpPr>
        <p:spPr>
          <a:xfrm flipH="1">
            <a:off x="302706" y="222600"/>
            <a:ext cx="8538600" cy="14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noFill/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Google Shape;70;p17"/>
          <p:cNvCxnSpPr/>
          <p:nvPr/>
        </p:nvCxnSpPr>
        <p:spPr>
          <a:xfrm>
            <a:off x="272718" y="277149"/>
            <a:ext cx="10500" cy="4627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71" name="Google Shape;71;p17"/>
          <p:cNvCxnSpPr/>
          <p:nvPr/>
        </p:nvCxnSpPr>
        <p:spPr>
          <a:xfrm>
            <a:off x="8889221" y="277149"/>
            <a:ext cx="7500" cy="4627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72" name="Google Shape;72;p17"/>
          <p:cNvCxnSpPr/>
          <p:nvPr/>
        </p:nvCxnSpPr>
        <p:spPr>
          <a:xfrm flipH="1">
            <a:off x="308399" y="4904950"/>
            <a:ext cx="8527200" cy="2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73" name="Google Shape;73;p17"/>
          <p:cNvCxnSpPr/>
          <p:nvPr/>
        </p:nvCxnSpPr>
        <p:spPr>
          <a:xfrm flipH="1">
            <a:off x="302706" y="222600"/>
            <a:ext cx="8538600" cy="14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74" name="Google Shape;74;p17"/>
          <p:cNvSpPr txBox="1"/>
          <p:nvPr>
            <p:ph type="title"/>
          </p:nvPr>
        </p:nvSpPr>
        <p:spPr>
          <a:xfrm>
            <a:off x="860350" y="2104575"/>
            <a:ext cx="59874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b="1" sz="6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/>
        </p:txBody>
      </p:sp>
      <p:sp>
        <p:nvSpPr>
          <p:cNvPr id="75" name="Google Shape;75;p17"/>
          <p:cNvSpPr txBox="1"/>
          <p:nvPr>
            <p:ph idx="2" type="title"/>
          </p:nvPr>
        </p:nvSpPr>
        <p:spPr>
          <a:xfrm>
            <a:off x="876300" y="3156850"/>
            <a:ext cx="59874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Hind Guntur SemiBold"/>
              <a:buNone/>
              <a:defRPr sz="3000">
                <a:solidFill>
                  <a:srgbClr val="434343"/>
                </a:solidFill>
                <a:latin typeface="Hind Guntur SemiBold"/>
                <a:ea typeface="Hind Guntur SemiBold"/>
                <a:cs typeface="Hind Guntur SemiBold"/>
                <a:sym typeface="Hind Guntu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Font typeface="Hind Guntur SemiBold"/>
              <a:buNone/>
              <a:defRPr sz="3000">
                <a:latin typeface="Hind Guntur SemiBold"/>
                <a:ea typeface="Hind Guntur SemiBold"/>
                <a:cs typeface="Hind Guntur SemiBold"/>
                <a:sym typeface="Hind Guntur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Font typeface="Hind Guntur SemiBold"/>
              <a:buNone/>
              <a:defRPr sz="3000">
                <a:latin typeface="Hind Guntur SemiBold"/>
                <a:ea typeface="Hind Guntur SemiBold"/>
                <a:cs typeface="Hind Guntur SemiBold"/>
                <a:sym typeface="Hind Guntur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Font typeface="Hind Guntur SemiBold"/>
              <a:buNone/>
              <a:defRPr sz="3000">
                <a:latin typeface="Hind Guntur SemiBold"/>
                <a:ea typeface="Hind Guntur SemiBold"/>
                <a:cs typeface="Hind Guntur SemiBold"/>
                <a:sym typeface="Hind Guntur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Font typeface="Hind Guntur SemiBold"/>
              <a:buNone/>
              <a:defRPr sz="3000">
                <a:latin typeface="Hind Guntur SemiBold"/>
                <a:ea typeface="Hind Guntur SemiBold"/>
                <a:cs typeface="Hind Guntur SemiBold"/>
                <a:sym typeface="Hind Guntur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Font typeface="Hind Guntur SemiBold"/>
              <a:buNone/>
              <a:defRPr sz="3000">
                <a:latin typeface="Hind Guntur SemiBold"/>
                <a:ea typeface="Hind Guntur SemiBold"/>
                <a:cs typeface="Hind Guntur SemiBold"/>
                <a:sym typeface="Hind Guntur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Font typeface="Hind Guntur SemiBold"/>
              <a:buNone/>
              <a:defRPr sz="3000">
                <a:latin typeface="Hind Guntur SemiBold"/>
                <a:ea typeface="Hind Guntur SemiBold"/>
                <a:cs typeface="Hind Guntur SemiBold"/>
                <a:sym typeface="Hind Guntur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Font typeface="Hind Guntur SemiBold"/>
              <a:buNone/>
              <a:defRPr sz="3000">
                <a:latin typeface="Hind Guntur SemiBold"/>
                <a:ea typeface="Hind Guntur SemiBold"/>
                <a:cs typeface="Hind Guntur SemiBold"/>
                <a:sym typeface="Hind Guntur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Font typeface="Hind Guntur SemiBold"/>
              <a:buNone/>
              <a:defRPr sz="3000">
                <a:latin typeface="Hind Guntur SemiBold"/>
                <a:ea typeface="Hind Guntur SemiBold"/>
                <a:cs typeface="Hind Guntur SemiBold"/>
                <a:sym typeface="Hind Guntur SemiBold"/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3" type="title"/>
          </p:nvPr>
        </p:nvSpPr>
        <p:spPr>
          <a:xfrm>
            <a:off x="876300" y="3553700"/>
            <a:ext cx="4690500" cy="5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">
  <p:cSld name="TITLE_AND_BODY_1">
    <p:bg>
      <p:bgPr>
        <a:solidFill>
          <a:srgbClr val="FFFFFF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Google Shape;78;p18"/>
          <p:cNvCxnSpPr/>
          <p:nvPr/>
        </p:nvCxnSpPr>
        <p:spPr>
          <a:xfrm>
            <a:off x="272718" y="277149"/>
            <a:ext cx="10500" cy="4627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79" name="Google Shape;79;p18"/>
          <p:cNvCxnSpPr/>
          <p:nvPr/>
        </p:nvCxnSpPr>
        <p:spPr>
          <a:xfrm>
            <a:off x="8889221" y="277149"/>
            <a:ext cx="7500" cy="4627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0" name="Google Shape;80;p18"/>
          <p:cNvCxnSpPr/>
          <p:nvPr/>
        </p:nvCxnSpPr>
        <p:spPr>
          <a:xfrm flipH="1">
            <a:off x="308399" y="4904950"/>
            <a:ext cx="8527200" cy="2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1" name="Google Shape;81;p18"/>
          <p:cNvCxnSpPr/>
          <p:nvPr/>
        </p:nvCxnSpPr>
        <p:spPr>
          <a:xfrm flipH="1">
            <a:off x="302706" y="222600"/>
            <a:ext cx="8538600" cy="14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2" name="Google Shape;82;p18"/>
          <p:cNvSpPr txBox="1"/>
          <p:nvPr>
            <p:ph type="title"/>
          </p:nvPr>
        </p:nvSpPr>
        <p:spPr>
          <a:xfrm>
            <a:off x="1599650" y="1085038"/>
            <a:ext cx="59874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Hind Guntur SemiBold"/>
              <a:buNone/>
              <a:defRPr sz="3000">
                <a:solidFill>
                  <a:srgbClr val="434343"/>
                </a:solidFill>
                <a:latin typeface="Hind Guntur SemiBold"/>
                <a:ea typeface="Hind Guntur SemiBold"/>
                <a:cs typeface="Hind Guntur SemiBold"/>
                <a:sym typeface="Hind Guntu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Font typeface="Hind Guntur SemiBold"/>
              <a:buNone/>
              <a:defRPr sz="3000">
                <a:latin typeface="Hind Guntur SemiBold"/>
                <a:ea typeface="Hind Guntur SemiBold"/>
                <a:cs typeface="Hind Guntur SemiBold"/>
                <a:sym typeface="Hind Guntur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Font typeface="Hind Guntur SemiBold"/>
              <a:buNone/>
              <a:defRPr sz="3000">
                <a:latin typeface="Hind Guntur SemiBold"/>
                <a:ea typeface="Hind Guntur SemiBold"/>
                <a:cs typeface="Hind Guntur SemiBold"/>
                <a:sym typeface="Hind Guntur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Font typeface="Hind Guntur SemiBold"/>
              <a:buNone/>
              <a:defRPr sz="3000">
                <a:latin typeface="Hind Guntur SemiBold"/>
                <a:ea typeface="Hind Guntur SemiBold"/>
                <a:cs typeface="Hind Guntur SemiBold"/>
                <a:sym typeface="Hind Guntur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Font typeface="Hind Guntur SemiBold"/>
              <a:buNone/>
              <a:defRPr sz="3000">
                <a:latin typeface="Hind Guntur SemiBold"/>
                <a:ea typeface="Hind Guntur SemiBold"/>
                <a:cs typeface="Hind Guntur SemiBold"/>
                <a:sym typeface="Hind Guntur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Font typeface="Hind Guntur SemiBold"/>
              <a:buNone/>
              <a:defRPr sz="3000">
                <a:latin typeface="Hind Guntur SemiBold"/>
                <a:ea typeface="Hind Guntur SemiBold"/>
                <a:cs typeface="Hind Guntur SemiBold"/>
                <a:sym typeface="Hind Guntur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Font typeface="Hind Guntur SemiBold"/>
              <a:buNone/>
              <a:defRPr sz="3000">
                <a:latin typeface="Hind Guntur SemiBold"/>
                <a:ea typeface="Hind Guntur SemiBold"/>
                <a:cs typeface="Hind Guntur SemiBold"/>
                <a:sym typeface="Hind Guntur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Font typeface="Hind Guntur SemiBold"/>
              <a:buNone/>
              <a:defRPr sz="3000">
                <a:latin typeface="Hind Guntur SemiBold"/>
                <a:ea typeface="Hind Guntur SemiBold"/>
                <a:cs typeface="Hind Guntur SemiBold"/>
                <a:sym typeface="Hind Guntur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Font typeface="Hind Guntur SemiBold"/>
              <a:buNone/>
              <a:defRPr sz="3000">
                <a:latin typeface="Hind Guntur SemiBold"/>
                <a:ea typeface="Hind Guntur SemiBold"/>
                <a:cs typeface="Hind Guntur SemiBold"/>
                <a:sym typeface="Hind Guntur SemiBold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2" type="title"/>
          </p:nvPr>
        </p:nvSpPr>
        <p:spPr>
          <a:xfrm>
            <a:off x="1585425" y="1521313"/>
            <a:ext cx="59874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 Light"/>
              <a:buNone/>
              <a:defRPr sz="2000">
                <a:solidFill>
                  <a:srgbClr val="434343"/>
                </a:solidFill>
                <a:latin typeface="Hind Guntur Light"/>
                <a:ea typeface="Hind Guntur Light"/>
                <a:cs typeface="Hind Guntur Light"/>
                <a:sym typeface="Hind Guntur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Font typeface="Hind Guntur SemiBold"/>
              <a:buNone/>
              <a:defRPr sz="2000">
                <a:latin typeface="Hind Guntur SemiBold"/>
                <a:ea typeface="Hind Guntur SemiBold"/>
                <a:cs typeface="Hind Guntur SemiBold"/>
                <a:sym typeface="Hind Guntur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Font typeface="Hind Guntur SemiBold"/>
              <a:buNone/>
              <a:defRPr sz="2000">
                <a:latin typeface="Hind Guntur SemiBold"/>
                <a:ea typeface="Hind Guntur SemiBold"/>
                <a:cs typeface="Hind Guntur SemiBold"/>
                <a:sym typeface="Hind Guntur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Font typeface="Hind Guntur SemiBold"/>
              <a:buNone/>
              <a:defRPr sz="2000">
                <a:latin typeface="Hind Guntur SemiBold"/>
                <a:ea typeface="Hind Guntur SemiBold"/>
                <a:cs typeface="Hind Guntur SemiBold"/>
                <a:sym typeface="Hind Guntur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Font typeface="Hind Guntur SemiBold"/>
              <a:buNone/>
              <a:defRPr sz="2000">
                <a:latin typeface="Hind Guntur SemiBold"/>
                <a:ea typeface="Hind Guntur SemiBold"/>
                <a:cs typeface="Hind Guntur SemiBold"/>
                <a:sym typeface="Hind Guntur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Font typeface="Hind Guntur SemiBold"/>
              <a:buNone/>
              <a:defRPr sz="2000">
                <a:latin typeface="Hind Guntur SemiBold"/>
                <a:ea typeface="Hind Guntur SemiBold"/>
                <a:cs typeface="Hind Guntur SemiBold"/>
                <a:sym typeface="Hind Guntur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Font typeface="Hind Guntur SemiBold"/>
              <a:buNone/>
              <a:defRPr sz="2000">
                <a:latin typeface="Hind Guntur SemiBold"/>
                <a:ea typeface="Hind Guntur SemiBold"/>
                <a:cs typeface="Hind Guntur SemiBold"/>
                <a:sym typeface="Hind Guntur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Font typeface="Hind Guntur SemiBold"/>
              <a:buNone/>
              <a:defRPr sz="2000">
                <a:latin typeface="Hind Guntur SemiBold"/>
                <a:ea typeface="Hind Guntur SemiBold"/>
                <a:cs typeface="Hind Guntur SemiBold"/>
                <a:sym typeface="Hind Guntur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Font typeface="Hind Guntur SemiBold"/>
              <a:buNone/>
              <a:defRPr sz="2000">
                <a:latin typeface="Hind Guntur SemiBold"/>
                <a:ea typeface="Hind Guntur SemiBold"/>
                <a:cs typeface="Hind Guntur SemiBold"/>
                <a:sym typeface="Hind Guntur SemiBold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3" type="title"/>
          </p:nvPr>
        </p:nvSpPr>
        <p:spPr>
          <a:xfrm>
            <a:off x="1592525" y="2106963"/>
            <a:ext cx="59874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Hind Guntur SemiBold"/>
              <a:buNone/>
              <a:defRPr sz="3000">
                <a:solidFill>
                  <a:srgbClr val="434343"/>
                </a:solidFill>
                <a:latin typeface="Hind Guntur SemiBold"/>
                <a:ea typeface="Hind Guntur SemiBold"/>
                <a:cs typeface="Hind Guntur SemiBold"/>
                <a:sym typeface="Hind Guntu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Font typeface="Hind Guntur SemiBold"/>
              <a:buNone/>
              <a:defRPr sz="3000">
                <a:latin typeface="Hind Guntur SemiBold"/>
                <a:ea typeface="Hind Guntur SemiBold"/>
                <a:cs typeface="Hind Guntur SemiBold"/>
                <a:sym typeface="Hind Guntur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Font typeface="Hind Guntur SemiBold"/>
              <a:buNone/>
              <a:defRPr sz="3000">
                <a:latin typeface="Hind Guntur SemiBold"/>
                <a:ea typeface="Hind Guntur SemiBold"/>
                <a:cs typeface="Hind Guntur SemiBold"/>
                <a:sym typeface="Hind Guntur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Font typeface="Hind Guntur SemiBold"/>
              <a:buNone/>
              <a:defRPr sz="3000">
                <a:latin typeface="Hind Guntur SemiBold"/>
                <a:ea typeface="Hind Guntur SemiBold"/>
                <a:cs typeface="Hind Guntur SemiBold"/>
                <a:sym typeface="Hind Guntur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Font typeface="Hind Guntur SemiBold"/>
              <a:buNone/>
              <a:defRPr sz="3000">
                <a:latin typeface="Hind Guntur SemiBold"/>
                <a:ea typeface="Hind Guntur SemiBold"/>
                <a:cs typeface="Hind Guntur SemiBold"/>
                <a:sym typeface="Hind Guntur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Font typeface="Hind Guntur SemiBold"/>
              <a:buNone/>
              <a:defRPr sz="3000">
                <a:latin typeface="Hind Guntur SemiBold"/>
                <a:ea typeface="Hind Guntur SemiBold"/>
                <a:cs typeface="Hind Guntur SemiBold"/>
                <a:sym typeface="Hind Guntur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Font typeface="Hind Guntur SemiBold"/>
              <a:buNone/>
              <a:defRPr sz="3000">
                <a:latin typeface="Hind Guntur SemiBold"/>
                <a:ea typeface="Hind Guntur SemiBold"/>
                <a:cs typeface="Hind Guntur SemiBold"/>
                <a:sym typeface="Hind Guntur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Font typeface="Hind Guntur SemiBold"/>
              <a:buNone/>
              <a:defRPr sz="3000">
                <a:latin typeface="Hind Guntur SemiBold"/>
                <a:ea typeface="Hind Guntur SemiBold"/>
                <a:cs typeface="Hind Guntur SemiBold"/>
                <a:sym typeface="Hind Guntur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Font typeface="Hind Guntur SemiBold"/>
              <a:buNone/>
              <a:defRPr sz="3000">
                <a:latin typeface="Hind Guntur SemiBold"/>
                <a:ea typeface="Hind Guntur SemiBold"/>
                <a:cs typeface="Hind Guntur SemiBold"/>
                <a:sym typeface="Hind Guntur SemiBold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4" type="title"/>
          </p:nvPr>
        </p:nvSpPr>
        <p:spPr>
          <a:xfrm>
            <a:off x="1578300" y="2543238"/>
            <a:ext cx="59874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 Light"/>
              <a:buNone/>
              <a:defRPr sz="2000">
                <a:solidFill>
                  <a:srgbClr val="434343"/>
                </a:solidFill>
                <a:latin typeface="Hind Guntur Light"/>
                <a:ea typeface="Hind Guntur Light"/>
                <a:cs typeface="Hind Guntur Light"/>
                <a:sym typeface="Hind Guntur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Font typeface="Hind Guntur SemiBold"/>
              <a:buNone/>
              <a:defRPr sz="2000">
                <a:latin typeface="Hind Guntur SemiBold"/>
                <a:ea typeface="Hind Guntur SemiBold"/>
                <a:cs typeface="Hind Guntur SemiBold"/>
                <a:sym typeface="Hind Guntur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Font typeface="Hind Guntur SemiBold"/>
              <a:buNone/>
              <a:defRPr sz="2000">
                <a:latin typeface="Hind Guntur SemiBold"/>
                <a:ea typeface="Hind Guntur SemiBold"/>
                <a:cs typeface="Hind Guntur SemiBold"/>
                <a:sym typeface="Hind Guntur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Font typeface="Hind Guntur SemiBold"/>
              <a:buNone/>
              <a:defRPr sz="2000">
                <a:latin typeface="Hind Guntur SemiBold"/>
                <a:ea typeface="Hind Guntur SemiBold"/>
                <a:cs typeface="Hind Guntur SemiBold"/>
                <a:sym typeface="Hind Guntur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Font typeface="Hind Guntur SemiBold"/>
              <a:buNone/>
              <a:defRPr sz="2000">
                <a:latin typeface="Hind Guntur SemiBold"/>
                <a:ea typeface="Hind Guntur SemiBold"/>
                <a:cs typeface="Hind Guntur SemiBold"/>
                <a:sym typeface="Hind Guntur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Font typeface="Hind Guntur SemiBold"/>
              <a:buNone/>
              <a:defRPr sz="2000">
                <a:latin typeface="Hind Guntur SemiBold"/>
                <a:ea typeface="Hind Guntur SemiBold"/>
                <a:cs typeface="Hind Guntur SemiBold"/>
                <a:sym typeface="Hind Guntur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Font typeface="Hind Guntur SemiBold"/>
              <a:buNone/>
              <a:defRPr sz="2000">
                <a:latin typeface="Hind Guntur SemiBold"/>
                <a:ea typeface="Hind Guntur SemiBold"/>
                <a:cs typeface="Hind Guntur SemiBold"/>
                <a:sym typeface="Hind Guntur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Font typeface="Hind Guntur SemiBold"/>
              <a:buNone/>
              <a:defRPr sz="2000">
                <a:latin typeface="Hind Guntur SemiBold"/>
                <a:ea typeface="Hind Guntur SemiBold"/>
                <a:cs typeface="Hind Guntur SemiBold"/>
                <a:sym typeface="Hind Guntur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Font typeface="Hind Guntur SemiBold"/>
              <a:buNone/>
              <a:defRPr sz="2000">
                <a:latin typeface="Hind Guntur SemiBold"/>
                <a:ea typeface="Hind Guntur SemiBold"/>
                <a:cs typeface="Hind Guntur SemiBold"/>
                <a:sym typeface="Hind Guntur SemiBold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5" type="title"/>
          </p:nvPr>
        </p:nvSpPr>
        <p:spPr>
          <a:xfrm>
            <a:off x="1606750" y="3128888"/>
            <a:ext cx="59874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Hind Guntur SemiBold"/>
              <a:buNone/>
              <a:defRPr sz="3000">
                <a:solidFill>
                  <a:srgbClr val="434343"/>
                </a:solidFill>
                <a:latin typeface="Hind Guntur SemiBold"/>
                <a:ea typeface="Hind Guntur SemiBold"/>
                <a:cs typeface="Hind Guntur SemiBold"/>
                <a:sym typeface="Hind Guntu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Font typeface="Hind Guntur SemiBold"/>
              <a:buNone/>
              <a:defRPr sz="3000">
                <a:latin typeface="Hind Guntur SemiBold"/>
                <a:ea typeface="Hind Guntur SemiBold"/>
                <a:cs typeface="Hind Guntur SemiBold"/>
                <a:sym typeface="Hind Guntur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Font typeface="Hind Guntur SemiBold"/>
              <a:buNone/>
              <a:defRPr sz="3000">
                <a:latin typeface="Hind Guntur SemiBold"/>
                <a:ea typeface="Hind Guntur SemiBold"/>
                <a:cs typeface="Hind Guntur SemiBold"/>
                <a:sym typeface="Hind Guntur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Font typeface="Hind Guntur SemiBold"/>
              <a:buNone/>
              <a:defRPr sz="3000">
                <a:latin typeface="Hind Guntur SemiBold"/>
                <a:ea typeface="Hind Guntur SemiBold"/>
                <a:cs typeface="Hind Guntur SemiBold"/>
                <a:sym typeface="Hind Guntur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Font typeface="Hind Guntur SemiBold"/>
              <a:buNone/>
              <a:defRPr sz="3000">
                <a:latin typeface="Hind Guntur SemiBold"/>
                <a:ea typeface="Hind Guntur SemiBold"/>
                <a:cs typeface="Hind Guntur SemiBold"/>
                <a:sym typeface="Hind Guntur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Font typeface="Hind Guntur SemiBold"/>
              <a:buNone/>
              <a:defRPr sz="3000">
                <a:latin typeface="Hind Guntur SemiBold"/>
                <a:ea typeface="Hind Guntur SemiBold"/>
                <a:cs typeface="Hind Guntur SemiBold"/>
                <a:sym typeface="Hind Guntur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Font typeface="Hind Guntur SemiBold"/>
              <a:buNone/>
              <a:defRPr sz="3000">
                <a:latin typeface="Hind Guntur SemiBold"/>
                <a:ea typeface="Hind Guntur SemiBold"/>
                <a:cs typeface="Hind Guntur SemiBold"/>
                <a:sym typeface="Hind Guntur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Font typeface="Hind Guntur SemiBold"/>
              <a:buNone/>
              <a:defRPr sz="3000">
                <a:latin typeface="Hind Guntur SemiBold"/>
                <a:ea typeface="Hind Guntur SemiBold"/>
                <a:cs typeface="Hind Guntur SemiBold"/>
                <a:sym typeface="Hind Guntur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Font typeface="Hind Guntur SemiBold"/>
              <a:buNone/>
              <a:defRPr sz="3000">
                <a:latin typeface="Hind Guntur SemiBold"/>
                <a:ea typeface="Hind Guntur SemiBold"/>
                <a:cs typeface="Hind Guntur SemiBold"/>
                <a:sym typeface="Hind Guntur SemiBold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6" type="title"/>
          </p:nvPr>
        </p:nvSpPr>
        <p:spPr>
          <a:xfrm>
            <a:off x="1592525" y="3565163"/>
            <a:ext cx="59874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 Light"/>
              <a:buNone/>
              <a:defRPr sz="2000">
                <a:solidFill>
                  <a:srgbClr val="434343"/>
                </a:solidFill>
                <a:latin typeface="Hind Guntur Light"/>
                <a:ea typeface="Hind Guntur Light"/>
                <a:cs typeface="Hind Guntur Light"/>
                <a:sym typeface="Hind Guntur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Font typeface="Hind Guntur SemiBold"/>
              <a:buNone/>
              <a:defRPr sz="2000">
                <a:latin typeface="Hind Guntur SemiBold"/>
                <a:ea typeface="Hind Guntur SemiBold"/>
                <a:cs typeface="Hind Guntur SemiBold"/>
                <a:sym typeface="Hind Guntur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Font typeface="Hind Guntur SemiBold"/>
              <a:buNone/>
              <a:defRPr sz="2000">
                <a:latin typeface="Hind Guntur SemiBold"/>
                <a:ea typeface="Hind Guntur SemiBold"/>
                <a:cs typeface="Hind Guntur SemiBold"/>
                <a:sym typeface="Hind Guntur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Font typeface="Hind Guntur SemiBold"/>
              <a:buNone/>
              <a:defRPr sz="2000">
                <a:latin typeface="Hind Guntur SemiBold"/>
                <a:ea typeface="Hind Guntur SemiBold"/>
                <a:cs typeface="Hind Guntur SemiBold"/>
                <a:sym typeface="Hind Guntur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Font typeface="Hind Guntur SemiBold"/>
              <a:buNone/>
              <a:defRPr sz="2000">
                <a:latin typeface="Hind Guntur SemiBold"/>
                <a:ea typeface="Hind Guntur SemiBold"/>
                <a:cs typeface="Hind Guntur SemiBold"/>
                <a:sym typeface="Hind Guntur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Font typeface="Hind Guntur SemiBold"/>
              <a:buNone/>
              <a:defRPr sz="2000">
                <a:latin typeface="Hind Guntur SemiBold"/>
                <a:ea typeface="Hind Guntur SemiBold"/>
                <a:cs typeface="Hind Guntur SemiBold"/>
                <a:sym typeface="Hind Guntur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Font typeface="Hind Guntur SemiBold"/>
              <a:buNone/>
              <a:defRPr sz="2000">
                <a:latin typeface="Hind Guntur SemiBold"/>
                <a:ea typeface="Hind Guntur SemiBold"/>
                <a:cs typeface="Hind Guntur SemiBold"/>
                <a:sym typeface="Hind Guntur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Font typeface="Hind Guntur SemiBold"/>
              <a:buNone/>
              <a:defRPr sz="2000">
                <a:latin typeface="Hind Guntur SemiBold"/>
                <a:ea typeface="Hind Guntur SemiBold"/>
                <a:cs typeface="Hind Guntur SemiBold"/>
                <a:sym typeface="Hind Guntur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Font typeface="Hind Guntur SemiBold"/>
              <a:buNone/>
              <a:defRPr sz="2000">
                <a:latin typeface="Hind Guntur SemiBold"/>
                <a:ea typeface="Hind Guntur SemiBold"/>
                <a:cs typeface="Hind Guntur SemiBold"/>
                <a:sym typeface="Hind Guntu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dea">
  <p:cSld name="TITLE_AND_BODY_1_1"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Google Shape;89;p19"/>
          <p:cNvCxnSpPr/>
          <p:nvPr/>
        </p:nvCxnSpPr>
        <p:spPr>
          <a:xfrm>
            <a:off x="272718" y="277149"/>
            <a:ext cx="10500" cy="46278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0" name="Google Shape;90;p19"/>
          <p:cNvCxnSpPr/>
          <p:nvPr/>
        </p:nvCxnSpPr>
        <p:spPr>
          <a:xfrm>
            <a:off x="8889221" y="277149"/>
            <a:ext cx="7500" cy="46278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1" name="Google Shape;91;p19"/>
          <p:cNvCxnSpPr/>
          <p:nvPr/>
        </p:nvCxnSpPr>
        <p:spPr>
          <a:xfrm flipH="1">
            <a:off x="308399" y="4904950"/>
            <a:ext cx="8527200" cy="27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2" name="Google Shape;92;p19"/>
          <p:cNvCxnSpPr/>
          <p:nvPr/>
        </p:nvCxnSpPr>
        <p:spPr>
          <a:xfrm flipH="1">
            <a:off x="302706" y="222600"/>
            <a:ext cx="8538600" cy="147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93" name="Google Shape;93;p19"/>
          <p:cNvSpPr txBox="1"/>
          <p:nvPr>
            <p:ph type="title"/>
          </p:nvPr>
        </p:nvSpPr>
        <p:spPr>
          <a:xfrm>
            <a:off x="1578300" y="1479725"/>
            <a:ext cx="59874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TITLE_AND_BODY_2_1">
    <p:bg>
      <p:bgPr>
        <a:solidFill>
          <a:srgbClr val="FFFFFF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>
            <p:ph idx="1" type="body"/>
          </p:nvPr>
        </p:nvSpPr>
        <p:spPr>
          <a:xfrm>
            <a:off x="1082875" y="1807375"/>
            <a:ext cx="7016100" cy="26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ind Guntur"/>
              <a:buChar char="●"/>
              <a:defRPr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Guntur"/>
              <a:buChar char="○"/>
              <a:defRPr>
                <a:solidFill>
                  <a:schemeClr val="dk2"/>
                </a:solidFill>
                <a:latin typeface="Hind Guntur"/>
                <a:ea typeface="Hind Guntur"/>
                <a:cs typeface="Hind Guntur"/>
                <a:sym typeface="Hind Guntur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Guntur"/>
              <a:buChar char="■"/>
              <a:defRPr>
                <a:solidFill>
                  <a:schemeClr val="dk2"/>
                </a:solidFill>
                <a:latin typeface="Hind Guntur"/>
                <a:ea typeface="Hind Guntur"/>
                <a:cs typeface="Hind Guntur"/>
                <a:sym typeface="Hind Guntur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Guntur"/>
              <a:buChar char="●"/>
              <a:defRPr>
                <a:solidFill>
                  <a:schemeClr val="dk2"/>
                </a:solidFill>
                <a:latin typeface="Hind Guntur"/>
                <a:ea typeface="Hind Guntur"/>
                <a:cs typeface="Hind Guntur"/>
                <a:sym typeface="Hind Guntur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Guntur"/>
              <a:buChar char="○"/>
              <a:defRPr>
                <a:solidFill>
                  <a:schemeClr val="dk2"/>
                </a:solidFill>
                <a:latin typeface="Hind Guntur"/>
                <a:ea typeface="Hind Guntur"/>
                <a:cs typeface="Hind Guntur"/>
                <a:sym typeface="Hind Guntur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Guntur"/>
              <a:buChar char="■"/>
              <a:defRPr>
                <a:solidFill>
                  <a:schemeClr val="dk2"/>
                </a:solidFill>
                <a:latin typeface="Hind Guntur"/>
                <a:ea typeface="Hind Guntur"/>
                <a:cs typeface="Hind Guntur"/>
                <a:sym typeface="Hind Guntur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Guntur"/>
              <a:buChar char="●"/>
              <a:defRPr>
                <a:solidFill>
                  <a:schemeClr val="dk2"/>
                </a:solidFill>
                <a:latin typeface="Hind Guntur"/>
                <a:ea typeface="Hind Guntur"/>
                <a:cs typeface="Hind Guntur"/>
                <a:sym typeface="Hind Guntur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Guntur"/>
              <a:buChar char="○"/>
              <a:defRPr>
                <a:solidFill>
                  <a:schemeClr val="dk2"/>
                </a:solidFill>
                <a:latin typeface="Hind Guntur"/>
                <a:ea typeface="Hind Guntur"/>
                <a:cs typeface="Hind Guntur"/>
                <a:sym typeface="Hind Guntur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Hind Guntur"/>
              <a:buChar char="■"/>
              <a:defRPr>
                <a:solidFill>
                  <a:schemeClr val="dk2"/>
                </a:solidFill>
                <a:latin typeface="Hind Guntur"/>
                <a:ea typeface="Hind Guntur"/>
                <a:cs typeface="Hind Guntur"/>
                <a:sym typeface="Hind Guntur"/>
              </a:defRPr>
            </a:lvl9pPr>
          </a:lstStyle>
          <a:p/>
        </p:txBody>
      </p:sp>
      <p:sp>
        <p:nvSpPr>
          <p:cNvPr id="97" name="Google Shape;97;p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" name="Google Shape;98;p21"/>
          <p:cNvCxnSpPr/>
          <p:nvPr/>
        </p:nvCxnSpPr>
        <p:spPr>
          <a:xfrm>
            <a:off x="272718" y="277149"/>
            <a:ext cx="10500" cy="4627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9" name="Google Shape;99;p21"/>
          <p:cNvCxnSpPr/>
          <p:nvPr/>
        </p:nvCxnSpPr>
        <p:spPr>
          <a:xfrm>
            <a:off x="8889221" y="277149"/>
            <a:ext cx="7500" cy="4627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00" name="Google Shape;100;p21"/>
          <p:cNvCxnSpPr/>
          <p:nvPr/>
        </p:nvCxnSpPr>
        <p:spPr>
          <a:xfrm flipH="1">
            <a:off x="308399" y="4904950"/>
            <a:ext cx="8527200" cy="2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01" name="Google Shape;101;p21"/>
          <p:cNvCxnSpPr/>
          <p:nvPr/>
        </p:nvCxnSpPr>
        <p:spPr>
          <a:xfrm flipH="1">
            <a:off x="302706" y="222600"/>
            <a:ext cx="8538600" cy="14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02" name="Google Shape;102;p21"/>
          <p:cNvSpPr txBox="1"/>
          <p:nvPr>
            <p:ph type="title"/>
          </p:nvPr>
        </p:nvSpPr>
        <p:spPr>
          <a:xfrm>
            <a:off x="693338" y="739825"/>
            <a:ext cx="52917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2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/>
          <p:nvPr>
            <p:ph type="title"/>
          </p:nvPr>
        </p:nvSpPr>
        <p:spPr>
          <a:xfrm>
            <a:off x="2177900" y="2866175"/>
            <a:ext cx="59874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/>
        </p:txBody>
      </p:sp>
      <p:cxnSp>
        <p:nvCxnSpPr>
          <p:cNvPr id="105" name="Google Shape;105;p22"/>
          <p:cNvCxnSpPr/>
          <p:nvPr/>
        </p:nvCxnSpPr>
        <p:spPr>
          <a:xfrm>
            <a:off x="272718" y="277149"/>
            <a:ext cx="10500" cy="4627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22"/>
          <p:cNvCxnSpPr/>
          <p:nvPr/>
        </p:nvCxnSpPr>
        <p:spPr>
          <a:xfrm>
            <a:off x="8889221" y="277149"/>
            <a:ext cx="7500" cy="4627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22"/>
          <p:cNvCxnSpPr/>
          <p:nvPr/>
        </p:nvCxnSpPr>
        <p:spPr>
          <a:xfrm flipH="1">
            <a:off x="308399" y="4904950"/>
            <a:ext cx="8527200" cy="2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22"/>
          <p:cNvCxnSpPr/>
          <p:nvPr/>
        </p:nvCxnSpPr>
        <p:spPr>
          <a:xfrm flipH="1">
            <a:off x="302706" y="222600"/>
            <a:ext cx="8538600" cy="14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09" name="Google Shape;109;p22"/>
          <p:cNvSpPr txBox="1"/>
          <p:nvPr>
            <p:ph idx="2" type="title"/>
          </p:nvPr>
        </p:nvSpPr>
        <p:spPr>
          <a:xfrm>
            <a:off x="3474800" y="4119550"/>
            <a:ext cx="4690500" cy="5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Hind Guntur"/>
              <a:buNone/>
              <a:defRPr sz="2000">
                <a:solidFill>
                  <a:srgbClr val="D9D9D9"/>
                </a:solidFill>
                <a:latin typeface="Hind Guntur"/>
                <a:ea typeface="Hind Guntur"/>
                <a:cs typeface="Hind Guntur"/>
                <a:sym typeface="Hind Guntu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3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/>
          <p:nvPr>
            <p:ph type="title"/>
          </p:nvPr>
        </p:nvSpPr>
        <p:spPr>
          <a:xfrm>
            <a:off x="2177900" y="2866175"/>
            <a:ext cx="59874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/>
        </p:txBody>
      </p:sp>
      <p:cxnSp>
        <p:nvCxnSpPr>
          <p:cNvPr id="112" name="Google Shape;112;p23"/>
          <p:cNvCxnSpPr/>
          <p:nvPr/>
        </p:nvCxnSpPr>
        <p:spPr>
          <a:xfrm>
            <a:off x="272718" y="277149"/>
            <a:ext cx="10500" cy="4627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23"/>
          <p:cNvCxnSpPr/>
          <p:nvPr/>
        </p:nvCxnSpPr>
        <p:spPr>
          <a:xfrm>
            <a:off x="8889221" y="277149"/>
            <a:ext cx="7500" cy="4627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3"/>
          <p:cNvCxnSpPr/>
          <p:nvPr/>
        </p:nvCxnSpPr>
        <p:spPr>
          <a:xfrm flipH="1">
            <a:off x="308399" y="4904950"/>
            <a:ext cx="8527200" cy="2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23"/>
          <p:cNvCxnSpPr/>
          <p:nvPr/>
        </p:nvCxnSpPr>
        <p:spPr>
          <a:xfrm flipH="1">
            <a:off x="302706" y="222600"/>
            <a:ext cx="8538600" cy="14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16" name="Google Shape;116;p23"/>
          <p:cNvSpPr txBox="1"/>
          <p:nvPr>
            <p:ph idx="2" type="title"/>
          </p:nvPr>
        </p:nvSpPr>
        <p:spPr>
          <a:xfrm>
            <a:off x="3474800" y="4119550"/>
            <a:ext cx="4690500" cy="5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Hind Guntur"/>
              <a:buNone/>
              <a:defRPr sz="2000">
                <a:solidFill>
                  <a:srgbClr val="D9D9D9"/>
                </a:solidFill>
                <a:latin typeface="Hind Guntur"/>
                <a:ea typeface="Hind Guntur"/>
                <a:cs typeface="Hind Guntur"/>
                <a:sym typeface="Hind Guntu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4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type="title"/>
          </p:nvPr>
        </p:nvSpPr>
        <p:spPr>
          <a:xfrm>
            <a:off x="2177900" y="2866175"/>
            <a:ext cx="59874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/>
        </p:txBody>
      </p:sp>
      <p:cxnSp>
        <p:nvCxnSpPr>
          <p:cNvPr id="119" name="Google Shape;119;p24"/>
          <p:cNvCxnSpPr/>
          <p:nvPr/>
        </p:nvCxnSpPr>
        <p:spPr>
          <a:xfrm>
            <a:off x="272718" y="277149"/>
            <a:ext cx="10500" cy="4627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20" name="Google Shape;120;p24"/>
          <p:cNvCxnSpPr/>
          <p:nvPr/>
        </p:nvCxnSpPr>
        <p:spPr>
          <a:xfrm>
            <a:off x="8889221" y="277149"/>
            <a:ext cx="7500" cy="4627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21" name="Google Shape;121;p24"/>
          <p:cNvCxnSpPr/>
          <p:nvPr/>
        </p:nvCxnSpPr>
        <p:spPr>
          <a:xfrm flipH="1">
            <a:off x="308399" y="4904950"/>
            <a:ext cx="8527200" cy="2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24"/>
          <p:cNvCxnSpPr/>
          <p:nvPr/>
        </p:nvCxnSpPr>
        <p:spPr>
          <a:xfrm flipH="1">
            <a:off x="302706" y="222600"/>
            <a:ext cx="8538600" cy="14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23" name="Google Shape;123;p24"/>
          <p:cNvSpPr txBox="1"/>
          <p:nvPr>
            <p:ph idx="2" type="title"/>
          </p:nvPr>
        </p:nvSpPr>
        <p:spPr>
          <a:xfrm>
            <a:off x="3474800" y="4119550"/>
            <a:ext cx="4690500" cy="5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Hind Guntur"/>
              <a:buNone/>
              <a:defRPr sz="2000">
                <a:solidFill>
                  <a:srgbClr val="D9D9D9"/>
                </a:solidFill>
                <a:latin typeface="Hind Guntur"/>
                <a:ea typeface="Hind Guntur"/>
                <a:cs typeface="Hind Guntur"/>
                <a:sym typeface="Hind Guntu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rgbClr val="3870B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jpg"/><Relationship Id="rId4" Type="http://schemas.openxmlformats.org/officeDocument/2006/relationships/image" Target="../media/image17.png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21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jpg"/><Relationship Id="rId4" Type="http://schemas.openxmlformats.org/officeDocument/2006/relationships/image" Target="../media/image1.png"/><Relationship Id="rId5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jpg"/><Relationship Id="rId4" Type="http://schemas.openxmlformats.org/officeDocument/2006/relationships/image" Target="../media/image25.png"/><Relationship Id="rId5" Type="http://schemas.openxmlformats.org/officeDocument/2006/relationships/hyperlink" Target="https://studio.eecs.umich.edu/confluence/x/wQZKAQ" TargetMode="External"/><Relationship Id="rId6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jpg"/><Relationship Id="rId4" Type="http://schemas.openxmlformats.org/officeDocument/2006/relationships/image" Target="../media/image25.png"/><Relationship Id="rId5" Type="http://schemas.openxmlformats.org/officeDocument/2006/relationships/hyperlink" Target="https://docs.google.com/document/d/1MajDcbZwU8CZlKXcOm71S-zT2EZ7fUBb-ncWhBESmFs/edit?usp=sharing" TargetMode="External"/><Relationship Id="rId6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jp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youtube.com/watch?v=YKnCrcfxEiU" TargetMode="External"/><Relationship Id="rId4" Type="http://schemas.openxmlformats.org/officeDocument/2006/relationships/image" Target="../media/image10.jp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jp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Relationship Id="rId7" Type="http://schemas.openxmlformats.org/officeDocument/2006/relationships/image" Target="../media/image15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hyperlink" Target="http://drive.google.com/file/d/1Pyjj8tgqU7Fd8x6qB6nHBP2bG1JLN1Gv/view" TargetMode="External"/><Relationship Id="rId5" Type="http://schemas.openxmlformats.org/officeDocument/2006/relationships/image" Target="../media/image7.png"/><Relationship Id="rId6" Type="http://schemas.openxmlformats.org/officeDocument/2006/relationships/hyperlink" Target="http://drive.google.com/file/d/1ZzbqIii7eKps91MX8tX1sMLdt0hssgsM/view" TargetMode="External"/><Relationship Id="rId7" Type="http://schemas.openxmlformats.org/officeDocument/2006/relationships/hyperlink" Target="http://drive.google.com/file/d/1qDAiUGj5p3ieNRKESLfOKJauub_V-UaW/view" TargetMode="External"/><Relationship Id="rId8" Type="http://schemas.openxmlformats.org/officeDocument/2006/relationships/hyperlink" Target="http://drive.google.com/file/d/1BzBXmFbGyQEbPhnQl_mqQSeBCjZUkhHj/view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hyperlink" Target="http://drive.google.com/file/d/13Mnsf_PpdXELDDVJrgn6KelrT1PvrjG1/view" TargetMode="External"/><Relationship Id="rId5" Type="http://schemas.openxmlformats.org/officeDocument/2006/relationships/image" Target="../media/image8.png"/><Relationship Id="rId6" Type="http://schemas.openxmlformats.org/officeDocument/2006/relationships/hyperlink" Target="http://drive.google.com/file/d/1QmsBcaayUOFI_gfvcFcsQhjdvQ2hVRHz/view" TargetMode="External"/><Relationship Id="rId7" Type="http://schemas.openxmlformats.org/officeDocument/2006/relationships/hyperlink" Target="http://drive.google.com/file/d/122OvS4snm4wRbhcAfr-XJYFOUXwT--rS/view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5"/>
          <p:cNvPicPr preferRelativeResize="0"/>
          <p:nvPr/>
        </p:nvPicPr>
        <p:blipFill rotWithShape="1">
          <a:blip r:embed="rId3">
            <a:alphaModFix amt="32000"/>
          </a:blip>
          <a:srcRect b="13950" l="0" r="0" t="11047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5"/>
          <p:cNvSpPr txBox="1"/>
          <p:nvPr>
            <p:ph type="ctrTitle"/>
          </p:nvPr>
        </p:nvSpPr>
        <p:spPr>
          <a:xfrm>
            <a:off x="693150" y="3166525"/>
            <a:ext cx="7757700" cy="123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W</a:t>
            </a:r>
            <a:r>
              <a:rPr lang="en" sz="1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olverineSoft Studio </a:t>
            </a:r>
            <a:endParaRPr sz="18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Pre</a:t>
            </a:r>
            <a:r>
              <a:rPr lang="en" sz="4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-Alpha II</a:t>
            </a:r>
            <a:endParaRPr sz="48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30" name="Google Shape;130;p25"/>
          <p:cNvSpPr txBox="1"/>
          <p:nvPr>
            <p:ph idx="1" type="subTitle"/>
          </p:nvPr>
        </p:nvSpPr>
        <p:spPr>
          <a:xfrm>
            <a:off x="460950" y="42633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02.21.2021</a:t>
            </a:r>
            <a:endParaRPr sz="14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131" name="Google Shape;13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8125" y="1117825"/>
            <a:ext cx="1587775" cy="196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5"/>
          <p:cNvSpPr/>
          <p:nvPr/>
        </p:nvSpPr>
        <p:spPr>
          <a:xfrm>
            <a:off x="6358675" y="354000"/>
            <a:ext cx="2376300" cy="2434500"/>
          </a:xfrm>
          <a:prstGeom prst="roundRect">
            <a:avLst>
              <a:gd fmla="val 16667" name="adj"/>
            </a:avLst>
          </a:prstGeom>
          <a:solidFill>
            <a:srgbClr val="21212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6275" y="936625"/>
            <a:ext cx="798575" cy="167677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/>
        </p:nvSpPr>
        <p:spPr>
          <a:xfrm>
            <a:off x="6497200" y="453700"/>
            <a:ext cx="20058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1" lang="en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islike the music?</a:t>
            </a:r>
            <a:endParaRPr b="1" sz="1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25"/>
          <p:cNvSpPr txBox="1"/>
          <p:nvPr/>
        </p:nvSpPr>
        <p:spPr>
          <a:xfrm>
            <a:off x="6497200" y="936575"/>
            <a:ext cx="1279200" cy="16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9C4BA"/>
                </a:solidFill>
                <a:latin typeface="Roboto Thin"/>
                <a:ea typeface="Roboto Thin"/>
                <a:cs typeface="Roboto Thin"/>
                <a:sym typeface="Roboto Thin"/>
              </a:rPr>
              <a:t>Right-click on Groovy in the Voice Chat list, and either turn down his volume or mute him entirely!</a:t>
            </a:r>
            <a:endParaRPr sz="1100">
              <a:solidFill>
                <a:srgbClr val="69C4BA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36" name="Google Shape;136;p25"/>
          <p:cNvSpPr/>
          <p:nvPr/>
        </p:nvSpPr>
        <p:spPr>
          <a:xfrm>
            <a:off x="7699000" y="1686350"/>
            <a:ext cx="953100" cy="474300"/>
          </a:xfrm>
          <a:prstGeom prst="ellipse">
            <a:avLst/>
          </a:prstGeom>
          <a:noFill/>
          <a:ln cap="flat" cmpd="sng" w="9525">
            <a:solidFill>
              <a:srgbClr val="69C4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5"/>
          <p:cNvSpPr/>
          <p:nvPr/>
        </p:nvSpPr>
        <p:spPr>
          <a:xfrm rot="-514">
            <a:off x="6729175" y="2873276"/>
            <a:ext cx="2005800" cy="563400"/>
          </a:xfrm>
          <a:prstGeom prst="roundRect">
            <a:avLst>
              <a:gd fmla="val 16667" name="adj"/>
            </a:avLst>
          </a:prstGeom>
          <a:solidFill>
            <a:srgbClr val="21212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09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Now Playing:</a:t>
            </a:r>
            <a:r>
              <a:rPr lang="en" sz="1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 Various Video Game OSTs</a:t>
            </a:r>
            <a:endParaRPr sz="10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9175" y="2873125"/>
            <a:ext cx="563700" cy="5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/>
          <p:nvPr/>
        </p:nvSpPr>
        <p:spPr>
          <a:xfrm>
            <a:off x="1770599" y="374888"/>
            <a:ext cx="5602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Thin"/>
                <a:ea typeface="Roboto Thin"/>
                <a:cs typeface="Roboto Thin"/>
                <a:sym typeface="Roboto Thin"/>
              </a:rPr>
              <a:t>Design</a:t>
            </a:r>
            <a:r>
              <a:rPr lang="en" sz="3400">
                <a:latin typeface="Roboto Thin"/>
                <a:ea typeface="Roboto Thin"/>
                <a:cs typeface="Roboto Thin"/>
                <a:sym typeface="Roboto Thin"/>
              </a:rPr>
              <a:t> Department</a:t>
            </a:r>
            <a:endParaRPr sz="3400"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51" name="Google Shape;25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800" y="224688"/>
            <a:ext cx="1008425" cy="100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546313" y="224688"/>
            <a:ext cx="1008425" cy="1008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" name="Google Shape;253;p34"/>
          <p:cNvCxnSpPr/>
          <p:nvPr/>
        </p:nvCxnSpPr>
        <p:spPr>
          <a:xfrm>
            <a:off x="2791475" y="1038675"/>
            <a:ext cx="360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" name="Google Shape;254;p34"/>
          <p:cNvCxnSpPr/>
          <p:nvPr/>
        </p:nvCxnSpPr>
        <p:spPr>
          <a:xfrm>
            <a:off x="2801450" y="1158525"/>
            <a:ext cx="359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5" name="Google Shape;255;p34"/>
          <p:cNvPicPr preferRelativeResize="0"/>
          <p:nvPr/>
        </p:nvPicPr>
        <p:blipFill rotWithShape="1">
          <a:blip r:embed="rId4">
            <a:alphaModFix/>
          </a:blip>
          <a:srcRect b="74731" l="0" r="0" t="0"/>
          <a:stretch/>
        </p:blipFill>
        <p:spPr>
          <a:xfrm>
            <a:off x="173076" y="1587875"/>
            <a:ext cx="2142587" cy="1682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4"/>
          <p:cNvPicPr preferRelativeResize="0"/>
          <p:nvPr/>
        </p:nvPicPr>
        <p:blipFill rotWithShape="1">
          <a:blip r:embed="rId4">
            <a:alphaModFix/>
          </a:blip>
          <a:srcRect b="53455" l="0" r="0" t="24630"/>
          <a:stretch/>
        </p:blipFill>
        <p:spPr>
          <a:xfrm>
            <a:off x="2391488" y="1764716"/>
            <a:ext cx="2142587" cy="1458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4"/>
          <p:cNvPicPr preferRelativeResize="0"/>
          <p:nvPr/>
        </p:nvPicPr>
        <p:blipFill rotWithShape="1">
          <a:blip r:embed="rId4">
            <a:alphaModFix/>
          </a:blip>
          <a:srcRect b="14406" l="0" r="0" t="46541"/>
          <a:stretch/>
        </p:blipFill>
        <p:spPr>
          <a:xfrm>
            <a:off x="4609901" y="1587875"/>
            <a:ext cx="2142587" cy="259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4"/>
          <p:cNvPicPr preferRelativeResize="0"/>
          <p:nvPr/>
        </p:nvPicPr>
        <p:blipFill rotWithShape="1">
          <a:blip r:embed="rId4">
            <a:alphaModFix/>
          </a:blip>
          <a:srcRect b="0" l="0" r="0" t="85596"/>
          <a:stretch/>
        </p:blipFill>
        <p:spPr>
          <a:xfrm>
            <a:off x="6828314" y="1764716"/>
            <a:ext cx="2142587" cy="958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7700" y="3242593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9325" y="1311872"/>
            <a:ext cx="585600" cy="58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99050" y="1349726"/>
            <a:ext cx="708000" cy="7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/>
          <p:nvPr/>
        </p:nvSpPr>
        <p:spPr>
          <a:xfrm>
            <a:off x="1862256" y="445100"/>
            <a:ext cx="5419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Thin"/>
                <a:ea typeface="Roboto Thin"/>
                <a:cs typeface="Roboto Thin"/>
                <a:sym typeface="Roboto Thin"/>
              </a:rPr>
              <a:t>...</a:t>
            </a:r>
            <a:r>
              <a:rPr lang="en" sz="3000">
                <a:latin typeface="Roboto Thin"/>
                <a:ea typeface="Roboto Thin"/>
                <a:cs typeface="Roboto Thin"/>
                <a:sym typeface="Roboto Thin"/>
              </a:rPr>
              <a:t>This really doesn’t begin to cover the progress made!</a:t>
            </a:r>
            <a:endParaRPr sz="3000"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67" name="Google Shape;2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8899" y="1553300"/>
            <a:ext cx="1786200" cy="200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5"/>
          <p:cNvSpPr txBox="1"/>
          <p:nvPr/>
        </p:nvSpPr>
        <p:spPr>
          <a:xfrm>
            <a:off x="1862256" y="3417675"/>
            <a:ext cx="5419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Roboto Thin"/>
                <a:ea typeface="Roboto Thin"/>
                <a:cs typeface="Roboto Thin"/>
                <a:sym typeface="Roboto Thin"/>
              </a:rPr>
              <a:t>Participate in the preview channels! Your feedback is appreciated!</a:t>
            </a:r>
            <a:endParaRPr sz="2600"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6"/>
          <p:cNvPicPr preferRelativeResize="0"/>
          <p:nvPr/>
        </p:nvPicPr>
        <p:blipFill>
          <a:blip r:embed="rId4">
            <a:alphaModFix amt="83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6"/>
          <p:cNvSpPr txBox="1"/>
          <p:nvPr/>
        </p:nvSpPr>
        <p:spPr>
          <a:xfrm>
            <a:off x="762900" y="399125"/>
            <a:ext cx="31830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AGENDA</a:t>
            </a:r>
            <a:endParaRPr sz="48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275" name="Google Shape;275;p36"/>
          <p:cNvSpPr txBox="1"/>
          <p:nvPr>
            <p:ph idx="4294967295" type="subTitle"/>
          </p:nvPr>
        </p:nvSpPr>
        <p:spPr>
          <a:xfrm>
            <a:off x="762900" y="1795050"/>
            <a:ext cx="5445900" cy="24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Thin"/>
              <a:buChar char="➔"/>
            </a:pPr>
            <a:r>
              <a:rPr lang="en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State of the Game</a:t>
            </a:r>
            <a:endParaRPr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Thin"/>
              <a:buChar char="➔"/>
            </a:pPr>
            <a:r>
              <a:rPr lang="en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Announcements</a:t>
            </a:r>
            <a:endParaRPr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Thin"/>
              <a:buChar char="➔"/>
            </a:pPr>
            <a:r>
              <a:rPr lang="en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Progress Thus Far</a:t>
            </a:r>
            <a:endParaRPr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b="1" lang="en">
                <a:solidFill>
                  <a:srgbClr val="FFFFFF"/>
                </a:solidFill>
              </a:rPr>
              <a:t>Looking Forward</a:t>
            </a:r>
            <a:endParaRPr b="1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Thin"/>
              <a:buChar char="➔"/>
            </a:pPr>
            <a:r>
              <a:rPr lang="en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MDP Assignment</a:t>
            </a:r>
            <a:endParaRPr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Thin"/>
              <a:buChar char="➔"/>
            </a:pPr>
            <a:r>
              <a:rPr lang="en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Final Thoughts</a:t>
            </a:r>
            <a:endParaRPr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Thin"/>
              <a:buChar char="➔"/>
            </a:pPr>
            <a:r>
              <a:rPr lang="en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Pod &amp; Department Meetings</a:t>
            </a:r>
            <a:endParaRPr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76" name="Google Shape;27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5775" y="529200"/>
            <a:ext cx="901700" cy="9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6"/>
          <p:cNvSpPr/>
          <p:nvPr/>
        </p:nvSpPr>
        <p:spPr>
          <a:xfrm>
            <a:off x="871050" y="1575463"/>
            <a:ext cx="3531600" cy="75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900" y="2742325"/>
            <a:ext cx="450850" cy="45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7"/>
          <p:cNvSpPr txBox="1"/>
          <p:nvPr/>
        </p:nvSpPr>
        <p:spPr>
          <a:xfrm>
            <a:off x="1862256" y="343700"/>
            <a:ext cx="5419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Thin"/>
                <a:ea typeface="Roboto Thin"/>
                <a:cs typeface="Roboto Thin"/>
                <a:sym typeface="Roboto Thin"/>
              </a:rPr>
              <a:t>Pre-Alpha II</a:t>
            </a:r>
            <a:endParaRPr sz="3000"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284" name="Google Shape;284;p37"/>
          <p:cNvSpPr txBox="1"/>
          <p:nvPr/>
        </p:nvSpPr>
        <p:spPr>
          <a:xfrm>
            <a:off x="1862250" y="877325"/>
            <a:ext cx="54195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90-percent loop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 Thin"/>
              <a:buChar char="●"/>
            </a:pPr>
            <a:r>
              <a:rPr lang="en" sz="1600">
                <a:latin typeface="Roboto Thin"/>
                <a:ea typeface="Roboto Thin"/>
                <a:cs typeface="Roboto Thin"/>
                <a:sym typeface="Roboto Thin"/>
              </a:rPr>
              <a:t>Import 3rd party assets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 Thin"/>
              <a:buChar char="●"/>
            </a:pPr>
            <a:r>
              <a:rPr lang="en" sz="1600">
                <a:latin typeface="Roboto Thin"/>
                <a:ea typeface="Roboto Thin"/>
                <a:cs typeface="Roboto Thin"/>
                <a:sym typeface="Roboto Thin"/>
              </a:rPr>
              <a:t>Enemy AI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 Thin"/>
              <a:buChar char="●"/>
            </a:pPr>
            <a:r>
              <a:rPr lang="en" sz="1600">
                <a:latin typeface="Roboto Thin"/>
                <a:ea typeface="Roboto Thin"/>
                <a:cs typeface="Roboto Thin"/>
                <a:sym typeface="Roboto Thin"/>
              </a:rPr>
              <a:t>User Interface art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 Thin"/>
              <a:buChar char="●"/>
            </a:pPr>
            <a:r>
              <a:rPr lang="en" sz="1600">
                <a:latin typeface="Roboto Thin"/>
                <a:ea typeface="Roboto Thin"/>
                <a:cs typeface="Roboto Thin"/>
                <a:sym typeface="Roboto Thin"/>
              </a:rPr>
              <a:t>Skills &amp; Milestones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 Thin"/>
              <a:buChar char="●"/>
            </a:pPr>
            <a:r>
              <a:rPr lang="en" sz="1600">
                <a:latin typeface="Roboto Thin"/>
                <a:ea typeface="Roboto Thin"/>
                <a:cs typeface="Roboto Thin"/>
                <a:sym typeface="Roboto Thin"/>
              </a:rPr>
              <a:t>……..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Thin"/>
                <a:ea typeface="Roboto Thin"/>
                <a:cs typeface="Roboto Thin"/>
                <a:sym typeface="Roboto Thin"/>
              </a:rPr>
              <a:t>Please update Jira religiously! If you don’t, we have no way of knowing how much progress is made.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Thin"/>
                <a:ea typeface="Roboto Thin"/>
                <a:cs typeface="Roboto Thin"/>
                <a:sym typeface="Roboto Thin"/>
              </a:rPr>
              <a:t>Try to get your tasks finished early! When working on tasks,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communicate with designers</a:t>
            </a:r>
            <a:r>
              <a:rPr lang="en" sz="1600">
                <a:latin typeface="Roboto Thin"/>
                <a:ea typeface="Roboto Thin"/>
                <a:cs typeface="Roboto Thin"/>
                <a:sym typeface="Roboto Thin"/>
              </a:rPr>
              <a:t>. Set up pair working sessions, if you can! This ensures that everyone is on the same page.</a:t>
            </a:r>
            <a:endParaRPr sz="1600"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8"/>
          <p:cNvPicPr preferRelativeResize="0"/>
          <p:nvPr/>
        </p:nvPicPr>
        <p:blipFill>
          <a:blip r:embed="rId4">
            <a:alphaModFix amt="83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8"/>
          <p:cNvSpPr txBox="1"/>
          <p:nvPr/>
        </p:nvSpPr>
        <p:spPr>
          <a:xfrm>
            <a:off x="762900" y="399125"/>
            <a:ext cx="31830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AGENDA</a:t>
            </a:r>
            <a:endParaRPr sz="48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291" name="Google Shape;291;p38"/>
          <p:cNvSpPr txBox="1"/>
          <p:nvPr>
            <p:ph idx="4294967295" type="subTitle"/>
          </p:nvPr>
        </p:nvSpPr>
        <p:spPr>
          <a:xfrm>
            <a:off x="762900" y="1795050"/>
            <a:ext cx="5445900" cy="24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Thin"/>
              <a:buChar char="➔"/>
            </a:pPr>
            <a:r>
              <a:rPr lang="en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State of the Game</a:t>
            </a:r>
            <a:endParaRPr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Thin"/>
              <a:buChar char="➔"/>
            </a:pPr>
            <a:r>
              <a:rPr lang="en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Announcements</a:t>
            </a:r>
            <a:endParaRPr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Thin"/>
              <a:buChar char="➔"/>
            </a:pPr>
            <a:r>
              <a:rPr lang="en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Progress Thus Far</a:t>
            </a:r>
            <a:endParaRPr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Thin"/>
              <a:buChar char="➔"/>
            </a:pPr>
            <a:r>
              <a:rPr lang="en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Looking Forward</a:t>
            </a:r>
            <a:endParaRPr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b="1" lang="en">
                <a:solidFill>
                  <a:schemeClr val="lt1"/>
                </a:solidFill>
              </a:rPr>
              <a:t>MDP Assignment</a:t>
            </a:r>
            <a:endParaRPr b="1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Thin"/>
              <a:buChar char="➔"/>
            </a:pPr>
            <a:r>
              <a:rPr lang="en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Final Thoughts</a:t>
            </a:r>
            <a:endParaRPr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Thin"/>
              <a:buChar char="➔"/>
            </a:pPr>
            <a:r>
              <a:rPr lang="en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Pod &amp; Department Meetings</a:t>
            </a:r>
            <a:endParaRPr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2" name="Google Shape;29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5775" y="529200"/>
            <a:ext cx="901700" cy="9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8"/>
          <p:cNvSpPr/>
          <p:nvPr/>
        </p:nvSpPr>
        <p:spPr>
          <a:xfrm>
            <a:off x="871050" y="1575463"/>
            <a:ext cx="3531600" cy="75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900" y="3034025"/>
            <a:ext cx="450850" cy="45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9"/>
          <p:cNvPicPr preferRelativeResize="0"/>
          <p:nvPr/>
        </p:nvPicPr>
        <p:blipFill rotWithShape="1">
          <a:blip r:embed="rId3">
            <a:alphaModFix/>
          </a:blip>
          <a:srcRect b="7813" l="0" r="0" t="781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9"/>
          <p:cNvPicPr preferRelativeResize="0"/>
          <p:nvPr/>
        </p:nvPicPr>
        <p:blipFill rotWithShape="1">
          <a:blip r:embed="rId4">
            <a:alphaModFix amt="88000"/>
          </a:blip>
          <a:srcRect b="1023" l="0" r="0" t="42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9"/>
          <p:cNvSpPr txBox="1"/>
          <p:nvPr/>
        </p:nvSpPr>
        <p:spPr>
          <a:xfrm>
            <a:off x="762900" y="399125"/>
            <a:ext cx="80646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MDP ASSIGNMENT</a:t>
            </a:r>
            <a:endParaRPr sz="48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302" name="Google Shape;302;p39"/>
          <p:cNvSpPr/>
          <p:nvPr/>
        </p:nvSpPr>
        <p:spPr>
          <a:xfrm>
            <a:off x="871050" y="1575475"/>
            <a:ext cx="6117900" cy="75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9"/>
          <p:cNvSpPr txBox="1"/>
          <p:nvPr>
            <p:ph idx="4294967295" type="subTitle"/>
          </p:nvPr>
        </p:nvSpPr>
        <p:spPr>
          <a:xfrm>
            <a:off x="762900" y="1795050"/>
            <a:ext cx="6945300" cy="29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b="1" lang="en">
                <a:solidFill>
                  <a:srgbClr val="FFFFFF"/>
                </a:solidFill>
              </a:rPr>
              <a:t>Your first Dev Blog is due on tonight at 11:00 PM ET</a:t>
            </a:r>
            <a:endParaRPr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Thin"/>
              <a:buChar char="◆"/>
            </a:pPr>
            <a:r>
              <a:rPr lang="en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Remember to log your progress into a development blog post. This will be due at the end of every sprint!</a:t>
            </a:r>
            <a:endParaRPr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◆"/>
            </a:pPr>
            <a:r>
              <a:rPr b="1" lang="en">
                <a:solidFill>
                  <a:srgbClr val="FFFFFF"/>
                </a:solidFill>
              </a:rPr>
              <a:t>If at any point you run out of tasks to work on to fill your hours requirement</a:t>
            </a:r>
            <a:r>
              <a:rPr lang="en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, definitely let us know ASAP, but you will still need to fill additional hours with independent work. This can include:</a:t>
            </a:r>
            <a:endParaRPr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Thin"/>
              <a:buChar char="●"/>
            </a:pPr>
            <a:r>
              <a:rPr lang="en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Completing Unity tutorials</a:t>
            </a:r>
            <a:endParaRPr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Thin"/>
              <a:buChar char="●"/>
            </a:pPr>
            <a:r>
              <a:rPr lang="en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Playtesting &amp; providing feedback in preview channels</a:t>
            </a:r>
            <a:endParaRPr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Thin"/>
              <a:buChar char="●"/>
            </a:pPr>
            <a:r>
              <a:rPr lang="en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Researching &amp; playing similar games and implementations</a:t>
            </a:r>
            <a:endParaRPr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Thin"/>
              <a:buChar char="●"/>
            </a:pPr>
            <a:r>
              <a:rPr lang="en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etc</a:t>
            </a:r>
            <a:r>
              <a:rPr lang="en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...</a:t>
            </a:r>
            <a:endParaRPr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Thin"/>
              <a:buChar char="◆"/>
            </a:pPr>
            <a:r>
              <a:rPr lang="en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If you need help doing this, or have any questions, DM me on Discord!</a:t>
            </a:r>
            <a:endParaRPr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304" name="Google Shape;30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7175" y="581300"/>
            <a:ext cx="849600" cy="8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0"/>
          <p:cNvPicPr preferRelativeResize="0"/>
          <p:nvPr/>
        </p:nvPicPr>
        <p:blipFill>
          <a:blip r:embed="rId4">
            <a:alphaModFix amt="83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0"/>
          <p:cNvSpPr txBox="1"/>
          <p:nvPr/>
        </p:nvSpPr>
        <p:spPr>
          <a:xfrm>
            <a:off x="762900" y="399125"/>
            <a:ext cx="31830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AGENDA</a:t>
            </a:r>
            <a:endParaRPr sz="48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311" name="Google Shape;311;p40"/>
          <p:cNvSpPr txBox="1"/>
          <p:nvPr>
            <p:ph idx="4294967295" type="subTitle"/>
          </p:nvPr>
        </p:nvSpPr>
        <p:spPr>
          <a:xfrm>
            <a:off x="762900" y="1795050"/>
            <a:ext cx="5445900" cy="24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Thin"/>
              <a:buChar char="➔"/>
            </a:pPr>
            <a:r>
              <a:rPr lang="en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State of the Game</a:t>
            </a:r>
            <a:endParaRPr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Thin"/>
              <a:buChar char="➔"/>
            </a:pPr>
            <a:r>
              <a:rPr lang="en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Announcements</a:t>
            </a:r>
            <a:endParaRPr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Thin"/>
              <a:buChar char="➔"/>
            </a:pPr>
            <a:r>
              <a:rPr lang="en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Progress Thus Far</a:t>
            </a:r>
            <a:endParaRPr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Thin"/>
              <a:buChar char="➔"/>
            </a:pPr>
            <a:r>
              <a:rPr lang="en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Looking Forward</a:t>
            </a:r>
            <a:endParaRPr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Thin"/>
              <a:buChar char="➔"/>
            </a:pPr>
            <a:r>
              <a:rPr lang="en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MDP Assignment</a:t>
            </a:r>
            <a:endParaRPr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➔"/>
            </a:pPr>
            <a:r>
              <a:rPr b="1" lang="en">
                <a:solidFill>
                  <a:schemeClr val="lt1"/>
                </a:solidFill>
              </a:rPr>
              <a:t>Final Thoughts</a:t>
            </a:r>
            <a:endParaRPr b="1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Thin"/>
              <a:buChar char="➔"/>
            </a:pPr>
            <a:r>
              <a:rPr lang="en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Pod &amp; Department Meetings</a:t>
            </a:r>
            <a:endParaRPr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312" name="Google Shape;31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5775" y="529200"/>
            <a:ext cx="901700" cy="9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0"/>
          <p:cNvSpPr/>
          <p:nvPr/>
        </p:nvSpPr>
        <p:spPr>
          <a:xfrm>
            <a:off x="871050" y="1575463"/>
            <a:ext cx="3531600" cy="75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900" y="3330025"/>
            <a:ext cx="450850" cy="45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41"/>
          <p:cNvPicPr preferRelativeResize="0"/>
          <p:nvPr/>
        </p:nvPicPr>
        <p:blipFill>
          <a:blip r:embed="rId4">
            <a:alphaModFix amt="8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1"/>
          <p:cNvSpPr txBox="1"/>
          <p:nvPr/>
        </p:nvSpPr>
        <p:spPr>
          <a:xfrm>
            <a:off x="762900" y="399125"/>
            <a:ext cx="63390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Reflections</a:t>
            </a:r>
            <a:endParaRPr sz="48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321" name="Google Shape;321;p41"/>
          <p:cNvSpPr/>
          <p:nvPr/>
        </p:nvSpPr>
        <p:spPr>
          <a:xfrm>
            <a:off x="871050" y="1575475"/>
            <a:ext cx="3964800" cy="75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1"/>
          <p:cNvSpPr txBox="1"/>
          <p:nvPr>
            <p:ph idx="4294967295" type="subTitle"/>
          </p:nvPr>
        </p:nvSpPr>
        <p:spPr>
          <a:xfrm>
            <a:off x="762900" y="1795050"/>
            <a:ext cx="6378900" cy="28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oboto Mono"/>
              <a:buChar char="➔"/>
            </a:pPr>
            <a:r>
              <a:rPr lang="en" sz="17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We are going to take </a:t>
            </a:r>
            <a:r>
              <a:rPr b="1" lang="en" sz="1700">
                <a:solidFill>
                  <a:srgbClr val="FFFFFF"/>
                </a:solidFill>
              </a:rPr>
              <a:t>5 minutes</a:t>
            </a:r>
            <a:r>
              <a:rPr lang="en" sz="17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.</a:t>
            </a:r>
            <a:endParaRPr sz="17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oboto Thin"/>
              <a:buChar char="➔"/>
            </a:pPr>
            <a:r>
              <a:rPr lang="en" sz="17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During this time, please visit this page (I will link it in chat): </a:t>
            </a:r>
            <a:r>
              <a:rPr lang="en" sz="1700" u="sng">
                <a:solidFill>
                  <a:schemeClr val="hlink"/>
                </a:solidFill>
                <a:latin typeface="Roboto Thin"/>
                <a:ea typeface="Roboto Thin"/>
                <a:cs typeface="Roboto Thin"/>
                <a:sym typeface="Roboto Thin"/>
                <a:hlinkClick r:id="rId5"/>
              </a:rPr>
              <a:t>https://studio.eecs.umich.edu/confluence/x/wQZKAQ</a:t>
            </a:r>
            <a:endParaRPr sz="17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oboto Thin"/>
              <a:buChar char="➔"/>
            </a:pPr>
            <a:r>
              <a:rPr lang="en" sz="17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We are always looking to improve, and your feedback is incredibly valuable. Please list the things you </a:t>
            </a:r>
            <a:r>
              <a:rPr b="1" lang="en" sz="1700">
                <a:solidFill>
                  <a:srgbClr val="FFFFFF"/>
                </a:solidFill>
              </a:rPr>
              <a:t>loved, longed for, loathed, and learned </a:t>
            </a:r>
            <a:r>
              <a:rPr lang="en" sz="17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from this past sprint. The leads will go over these notes together at our next meeting.</a:t>
            </a:r>
            <a:endParaRPr sz="17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323" name="Google Shape;323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41575" y="485875"/>
            <a:ext cx="1089600" cy="10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42"/>
          <p:cNvPicPr preferRelativeResize="0"/>
          <p:nvPr/>
        </p:nvPicPr>
        <p:blipFill>
          <a:blip r:embed="rId4">
            <a:alphaModFix amt="8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2"/>
          <p:cNvSpPr txBox="1"/>
          <p:nvPr/>
        </p:nvSpPr>
        <p:spPr>
          <a:xfrm>
            <a:off x="762900" y="399125"/>
            <a:ext cx="63390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Reminders</a:t>
            </a:r>
            <a:endParaRPr sz="48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330" name="Google Shape;330;p42"/>
          <p:cNvSpPr/>
          <p:nvPr/>
        </p:nvSpPr>
        <p:spPr>
          <a:xfrm>
            <a:off x="871050" y="1575475"/>
            <a:ext cx="3964800" cy="75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2"/>
          <p:cNvSpPr txBox="1"/>
          <p:nvPr>
            <p:ph idx="4294967295" type="subTitle"/>
          </p:nvPr>
        </p:nvSpPr>
        <p:spPr>
          <a:xfrm>
            <a:off x="762900" y="1795050"/>
            <a:ext cx="6378900" cy="28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oboto Mono"/>
              <a:buChar char="➔"/>
            </a:pPr>
            <a:r>
              <a:rPr lang="en" sz="17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Weekly meetings, </a:t>
            </a:r>
            <a:r>
              <a:rPr b="1" lang="en" sz="1700">
                <a:solidFill>
                  <a:srgbClr val="FFFFFF"/>
                </a:solidFill>
              </a:rPr>
              <a:t>Sundays 2-4 PM</a:t>
            </a:r>
            <a:r>
              <a:rPr lang="en" sz="17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 on WolverineSoft Studio Discord server</a:t>
            </a:r>
            <a:endParaRPr sz="17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111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Thin"/>
              <a:buChar char="◆"/>
            </a:pPr>
            <a:r>
              <a:rPr lang="en" sz="13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Our next meeting will take place on 2/28!</a:t>
            </a:r>
            <a:endParaRPr sz="17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oboto Thin"/>
              <a:buChar char="➔"/>
            </a:pPr>
            <a:r>
              <a:rPr lang="en" sz="17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WolverineSoft has a Minecraft server! </a:t>
            </a:r>
            <a:r>
              <a:rPr lang="en" sz="1700" u="sng">
                <a:solidFill>
                  <a:srgbClr val="69C4BA"/>
                </a:solidFill>
                <a:latin typeface="Roboto Thin"/>
                <a:ea typeface="Roboto Thin"/>
                <a:cs typeface="Roboto Thin"/>
                <a:sym typeface="Roboto Thi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Follow this setup guide to learn how to join</a:t>
            </a:r>
            <a:r>
              <a:rPr lang="en" sz="1700">
                <a:solidFill>
                  <a:srgbClr val="69C4BA"/>
                </a:solidFill>
                <a:latin typeface="Roboto Thin"/>
                <a:ea typeface="Roboto Thin"/>
                <a:cs typeface="Roboto Thin"/>
                <a:sym typeface="Roboto Thin"/>
              </a:rPr>
              <a:t>!</a:t>
            </a:r>
            <a:endParaRPr sz="1700">
              <a:solidFill>
                <a:srgbClr val="69C4BA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oboto Mono Regular"/>
              <a:buChar char="➔"/>
            </a:pPr>
            <a:r>
              <a:rPr lang="en" sz="17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Another community night coming soon, likely next Saturday!</a:t>
            </a:r>
            <a:endParaRPr sz="17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700"/>
              <a:buFont typeface="Roboto Mono Regular"/>
              <a:buChar char="➔"/>
            </a:pPr>
            <a:r>
              <a:rPr lang="en" sz="17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Message me on Discord any time if you have any general Studio questions!</a:t>
            </a:r>
            <a:endParaRPr sz="17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332" name="Google Shape;332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41575" y="485875"/>
            <a:ext cx="1089600" cy="10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3"/>
          <p:cNvPicPr preferRelativeResize="0"/>
          <p:nvPr/>
        </p:nvPicPr>
        <p:blipFill>
          <a:blip r:embed="rId4">
            <a:alphaModFix amt="83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3"/>
          <p:cNvSpPr txBox="1"/>
          <p:nvPr/>
        </p:nvSpPr>
        <p:spPr>
          <a:xfrm>
            <a:off x="762900" y="399125"/>
            <a:ext cx="31830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AGENDA</a:t>
            </a:r>
            <a:endParaRPr sz="48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339" name="Google Shape;339;p43"/>
          <p:cNvSpPr txBox="1"/>
          <p:nvPr>
            <p:ph idx="4294967295" type="subTitle"/>
          </p:nvPr>
        </p:nvSpPr>
        <p:spPr>
          <a:xfrm>
            <a:off x="762900" y="1795050"/>
            <a:ext cx="5445900" cy="24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Thin"/>
              <a:buChar char="➔"/>
            </a:pPr>
            <a:r>
              <a:rPr lang="en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State of the Game</a:t>
            </a:r>
            <a:endParaRPr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Thin"/>
              <a:buChar char="➔"/>
            </a:pPr>
            <a:r>
              <a:rPr lang="en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Announcements</a:t>
            </a:r>
            <a:endParaRPr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Thin"/>
              <a:buChar char="➔"/>
            </a:pPr>
            <a:r>
              <a:rPr lang="en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Progress Thus Far</a:t>
            </a:r>
            <a:endParaRPr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Thin"/>
              <a:buChar char="➔"/>
            </a:pPr>
            <a:r>
              <a:rPr lang="en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Looking Forward</a:t>
            </a:r>
            <a:endParaRPr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Thin"/>
              <a:buChar char="➔"/>
            </a:pPr>
            <a:r>
              <a:rPr lang="en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MDP Assignment</a:t>
            </a:r>
            <a:endParaRPr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Thin"/>
              <a:buChar char="➔"/>
            </a:pPr>
            <a:r>
              <a:rPr lang="en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Final Thoughts</a:t>
            </a:r>
            <a:endParaRPr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➔"/>
            </a:pPr>
            <a:r>
              <a:rPr b="1" lang="en">
                <a:solidFill>
                  <a:srgbClr val="FFFFFF"/>
                </a:solidFill>
              </a:rPr>
              <a:t>Pod &amp; Department Meetings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340" name="Google Shape;34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5775" y="529200"/>
            <a:ext cx="901700" cy="9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3"/>
          <p:cNvSpPr/>
          <p:nvPr/>
        </p:nvSpPr>
        <p:spPr>
          <a:xfrm>
            <a:off x="871050" y="1575463"/>
            <a:ext cx="3531600" cy="75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2" name="Google Shape;342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900" y="3638900"/>
            <a:ext cx="450850" cy="45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6"/>
          <p:cNvPicPr preferRelativeResize="0"/>
          <p:nvPr/>
        </p:nvPicPr>
        <p:blipFill>
          <a:blip r:embed="rId4">
            <a:alphaModFix amt="83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6"/>
          <p:cNvSpPr txBox="1"/>
          <p:nvPr/>
        </p:nvSpPr>
        <p:spPr>
          <a:xfrm>
            <a:off x="762900" y="399125"/>
            <a:ext cx="31830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AGENDA</a:t>
            </a:r>
            <a:endParaRPr sz="48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45" name="Google Shape;145;p26"/>
          <p:cNvSpPr txBox="1"/>
          <p:nvPr>
            <p:ph idx="4294967295" type="subTitle"/>
          </p:nvPr>
        </p:nvSpPr>
        <p:spPr>
          <a:xfrm>
            <a:off x="762900" y="1795050"/>
            <a:ext cx="5445900" cy="24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Thin"/>
              <a:buChar char="➔"/>
            </a:pPr>
            <a:r>
              <a:rPr b="1" lang="en">
                <a:solidFill>
                  <a:srgbClr val="FFFFFF"/>
                </a:solidFill>
              </a:rPr>
              <a:t>State of the Game</a:t>
            </a:r>
            <a:endParaRPr b="1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Thin"/>
              <a:buChar char="➔"/>
            </a:pPr>
            <a:r>
              <a:rPr lang="en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Announcements</a:t>
            </a:r>
            <a:endParaRPr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Thin"/>
              <a:buChar char="➔"/>
            </a:pPr>
            <a:r>
              <a:rPr lang="en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Progress Thus Far</a:t>
            </a:r>
            <a:endParaRPr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Thin"/>
              <a:buChar char="➔"/>
            </a:pPr>
            <a:r>
              <a:rPr lang="en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Looking Forward</a:t>
            </a:r>
            <a:endParaRPr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Thin"/>
              <a:buChar char="➔"/>
            </a:pPr>
            <a:r>
              <a:rPr lang="en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MDP Students + Assignment</a:t>
            </a:r>
            <a:endParaRPr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Thin"/>
              <a:buChar char="➔"/>
            </a:pPr>
            <a:r>
              <a:rPr lang="en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Final Thoughts</a:t>
            </a:r>
            <a:endParaRPr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Thin"/>
              <a:buChar char="➔"/>
            </a:pPr>
            <a:r>
              <a:rPr lang="en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Pod &amp; </a:t>
            </a:r>
            <a:r>
              <a:rPr lang="en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Department Meetings</a:t>
            </a:r>
            <a:endParaRPr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5775" y="529200"/>
            <a:ext cx="901700" cy="9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6"/>
          <p:cNvSpPr/>
          <p:nvPr/>
        </p:nvSpPr>
        <p:spPr>
          <a:xfrm>
            <a:off x="871050" y="1575463"/>
            <a:ext cx="3531600" cy="75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9775" y="1760350"/>
            <a:ext cx="450850" cy="45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state of Project Cloud as of February 7th, 2021. We are just starting our Pre-Alpha II sprint. Development will end in mid April.&#10;&#10;This project is the work of 34 students at the University of Michigan's game development student organization, WolverineSoft Studio." id="153" name="Google Shape;153;p27" title="Project Cloud 2.2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30825"/>
            <a:ext cx="9144000" cy="41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 txBox="1"/>
          <p:nvPr/>
        </p:nvSpPr>
        <p:spPr>
          <a:xfrm>
            <a:off x="2461950" y="353725"/>
            <a:ext cx="4220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STATE OF THE GAME</a:t>
            </a:r>
            <a:endParaRPr sz="32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3825" y="188050"/>
            <a:ext cx="1008425" cy="100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571800" y="188050"/>
            <a:ext cx="1008425" cy="100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8"/>
          <p:cNvPicPr preferRelativeResize="0"/>
          <p:nvPr/>
        </p:nvPicPr>
        <p:blipFill>
          <a:blip r:embed="rId4">
            <a:alphaModFix amt="83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 txBox="1"/>
          <p:nvPr/>
        </p:nvSpPr>
        <p:spPr>
          <a:xfrm>
            <a:off x="762900" y="399125"/>
            <a:ext cx="31830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AGENDA</a:t>
            </a:r>
            <a:endParaRPr sz="48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63" name="Google Shape;163;p28"/>
          <p:cNvSpPr txBox="1"/>
          <p:nvPr>
            <p:ph idx="4294967295" type="subTitle"/>
          </p:nvPr>
        </p:nvSpPr>
        <p:spPr>
          <a:xfrm>
            <a:off x="762900" y="1795050"/>
            <a:ext cx="5445900" cy="24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Thin"/>
              <a:buChar char="➔"/>
            </a:pPr>
            <a:r>
              <a:rPr lang="en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State of the Game</a:t>
            </a:r>
            <a:endParaRPr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b="1" lang="en">
                <a:solidFill>
                  <a:srgbClr val="FFFFFF"/>
                </a:solidFill>
              </a:rPr>
              <a:t>Announcements</a:t>
            </a:r>
            <a:endParaRPr b="1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Thin"/>
              <a:buChar char="➔"/>
            </a:pPr>
            <a:r>
              <a:rPr lang="en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Progress Thus Far</a:t>
            </a:r>
            <a:endParaRPr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Thin"/>
              <a:buChar char="➔"/>
            </a:pPr>
            <a:r>
              <a:rPr lang="en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Looking Forward</a:t>
            </a:r>
            <a:endParaRPr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Thin"/>
              <a:buChar char="➔"/>
            </a:pPr>
            <a:r>
              <a:rPr lang="en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MDP Assignment</a:t>
            </a:r>
            <a:endParaRPr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Thin"/>
              <a:buChar char="➔"/>
            </a:pPr>
            <a:r>
              <a:rPr lang="en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Final Thoughts</a:t>
            </a:r>
            <a:endParaRPr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Thin"/>
              <a:buChar char="➔"/>
            </a:pPr>
            <a:r>
              <a:rPr lang="en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Pod &amp; Department Meetings</a:t>
            </a:r>
            <a:endParaRPr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5775" y="529200"/>
            <a:ext cx="901700" cy="9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8"/>
          <p:cNvSpPr/>
          <p:nvPr/>
        </p:nvSpPr>
        <p:spPr>
          <a:xfrm>
            <a:off x="871050" y="1575463"/>
            <a:ext cx="3531600" cy="75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900" y="2096225"/>
            <a:ext cx="450850" cy="45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9"/>
          <p:cNvPicPr preferRelativeResize="0"/>
          <p:nvPr/>
        </p:nvPicPr>
        <p:blipFill rotWithShape="1">
          <a:blip r:embed="rId3">
            <a:alphaModFix/>
          </a:blip>
          <a:srcRect b="7813" l="0" r="0" t="781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9"/>
          <p:cNvPicPr preferRelativeResize="0"/>
          <p:nvPr/>
        </p:nvPicPr>
        <p:blipFill rotWithShape="1">
          <a:blip r:embed="rId4">
            <a:alphaModFix amt="88000"/>
          </a:blip>
          <a:srcRect b="1023" l="0" r="0" t="42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 txBox="1"/>
          <p:nvPr/>
        </p:nvSpPr>
        <p:spPr>
          <a:xfrm>
            <a:off x="762900" y="399125"/>
            <a:ext cx="80646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ANNOUNCEMENTS</a:t>
            </a:r>
            <a:endParaRPr sz="48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74" name="Google Shape;174;p29"/>
          <p:cNvSpPr/>
          <p:nvPr/>
        </p:nvSpPr>
        <p:spPr>
          <a:xfrm>
            <a:off x="871050" y="1575475"/>
            <a:ext cx="6363900" cy="75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9"/>
          <p:cNvSpPr txBox="1"/>
          <p:nvPr>
            <p:ph idx="4294967295" type="subTitle"/>
          </p:nvPr>
        </p:nvSpPr>
        <p:spPr>
          <a:xfrm>
            <a:off x="762900" y="1795050"/>
            <a:ext cx="6651900" cy="29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➔"/>
            </a:pPr>
            <a:r>
              <a:rPr b="1" lang="en" sz="2000">
                <a:solidFill>
                  <a:srgbClr val="FFFFFF"/>
                </a:solidFill>
              </a:rPr>
              <a:t>Timeline Reminder</a:t>
            </a:r>
            <a:endParaRPr b="1"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</a:endParaRPr>
          </a:p>
          <a:p>
            <a:pPr indent="-317500" lvl="0" marL="9144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Thin"/>
              <a:buChar char="➔"/>
            </a:pPr>
            <a:r>
              <a:rPr lang="en" sz="1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These next two weeks (2/7 - 2/21) will be our </a:t>
            </a:r>
            <a:r>
              <a:rPr b="1" lang="en" sz="1400">
                <a:solidFill>
                  <a:srgbClr val="FFFFFF"/>
                </a:solidFill>
              </a:rPr>
              <a:t>Pre-Alpha II sprint</a:t>
            </a:r>
            <a:r>
              <a:rPr lang="en" sz="1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. This is our second week of production!</a:t>
            </a:r>
            <a:endParaRPr sz="14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Thin"/>
              <a:buChar char="➔"/>
            </a:pPr>
            <a:r>
              <a:rPr lang="en" sz="1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By the end of our Alpha phase, some representation of every feature in the game should be in our builds. Alpha means </a:t>
            </a:r>
            <a:r>
              <a:rPr b="1" lang="en" sz="1400">
                <a:solidFill>
                  <a:srgbClr val="FFFFFF"/>
                </a:solidFill>
              </a:rPr>
              <a:t>feature-lock</a:t>
            </a:r>
            <a:r>
              <a:rPr lang="en" sz="1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, and will end on 3/7 (one month from today)!</a:t>
            </a:r>
            <a:endParaRPr sz="2000"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176" name="Google Shape;17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6025" y="580700"/>
            <a:ext cx="878050" cy="87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0625" y="2399625"/>
            <a:ext cx="6084176" cy="919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0"/>
          <p:cNvPicPr preferRelativeResize="0"/>
          <p:nvPr/>
        </p:nvPicPr>
        <p:blipFill>
          <a:blip r:embed="rId4">
            <a:alphaModFix amt="83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0"/>
          <p:cNvSpPr txBox="1"/>
          <p:nvPr/>
        </p:nvSpPr>
        <p:spPr>
          <a:xfrm>
            <a:off x="762900" y="399125"/>
            <a:ext cx="31830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AGENDA</a:t>
            </a:r>
            <a:endParaRPr sz="48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84" name="Google Shape;184;p30"/>
          <p:cNvSpPr txBox="1"/>
          <p:nvPr>
            <p:ph idx="4294967295" type="subTitle"/>
          </p:nvPr>
        </p:nvSpPr>
        <p:spPr>
          <a:xfrm>
            <a:off x="762900" y="1795050"/>
            <a:ext cx="5445900" cy="24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Thin"/>
              <a:buChar char="➔"/>
            </a:pPr>
            <a:r>
              <a:rPr lang="en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State of the Game</a:t>
            </a:r>
            <a:endParaRPr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Thin"/>
              <a:buChar char="➔"/>
            </a:pPr>
            <a:r>
              <a:rPr lang="en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Announcements</a:t>
            </a:r>
            <a:endParaRPr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b="1" lang="en">
                <a:solidFill>
                  <a:srgbClr val="FFFFFF"/>
                </a:solidFill>
              </a:rPr>
              <a:t>Progress Thus Far</a:t>
            </a:r>
            <a:endParaRPr b="1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Thin"/>
              <a:buChar char="➔"/>
            </a:pPr>
            <a:r>
              <a:rPr lang="en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Looking Forward</a:t>
            </a:r>
            <a:endParaRPr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Thin"/>
              <a:buChar char="➔"/>
            </a:pPr>
            <a:r>
              <a:rPr lang="en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MDP Assignment</a:t>
            </a:r>
            <a:endParaRPr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Thin"/>
              <a:buChar char="➔"/>
            </a:pPr>
            <a:r>
              <a:rPr lang="en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Final Thoughts</a:t>
            </a:r>
            <a:endParaRPr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Thin"/>
              <a:buChar char="➔"/>
            </a:pPr>
            <a:r>
              <a:rPr lang="en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Pod &amp; Department Meetings</a:t>
            </a:r>
            <a:endParaRPr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185" name="Google Shape;18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5775" y="529200"/>
            <a:ext cx="901700" cy="9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0"/>
          <p:cNvSpPr/>
          <p:nvPr/>
        </p:nvSpPr>
        <p:spPr>
          <a:xfrm>
            <a:off x="871050" y="1575463"/>
            <a:ext cx="3531600" cy="75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900" y="2437750"/>
            <a:ext cx="450850" cy="45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/>
        </p:nvSpPr>
        <p:spPr>
          <a:xfrm>
            <a:off x="1014460" y="926400"/>
            <a:ext cx="1987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  <a:latin typeface="Roboto Thin"/>
                <a:ea typeface="Roboto Thin"/>
                <a:cs typeface="Roboto Thin"/>
                <a:sym typeface="Roboto Thin"/>
              </a:rPr>
              <a:t>Caduceus Model</a:t>
            </a:r>
            <a:endParaRPr sz="1300">
              <a:solidFill>
                <a:srgbClr val="666666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93" name="Google Shape;193;p31"/>
          <p:cNvSpPr txBox="1"/>
          <p:nvPr/>
        </p:nvSpPr>
        <p:spPr>
          <a:xfrm>
            <a:off x="1014450" y="3022806"/>
            <a:ext cx="1987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Thin"/>
                <a:ea typeface="Roboto Thin"/>
                <a:cs typeface="Roboto Thin"/>
                <a:sym typeface="Roboto Thin"/>
              </a:rPr>
              <a:t>by Lucy Zhang</a:t>
            </a:r>
            <a:endParaRPr sz="900">
              <a:solidFill>
                <a:srgbClr val="666666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94" name="Google Shape;194;p31"/>
          <p:cNvSpPr txBox="1"/>
          <p:nvPr/>
        </p:nvSpPr>
        <p:spPr>
          <a:xfrm>
            <a:off x="2682788" y="150200"/>
            <a:ext cx="3753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Thin"/>
                <a:ea typeface="Roboto Thin"/>
                <a:cs typeface="Roboto Thin"/>
                <a:sym typeface="Roboto Thin"/>
              </a:rPr>
              <a:t>Art Department</a:t>
            </a:r>
            <a:endParaRPr sz="3400"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195" name="Google Shape;19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900" y="-12"/>
            <a:ext cx="1008425" cy="100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291663" y="-12"/>
            <a:ext cx="1008425" cy="1008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31"/>
          <p:cNvCxnSpPr/>
          <p:nvPr/>
        </p:nvCxnSpPr>
        <p:spPr>
          <a:xfrm>
            <a:off x="3006450" y="818900"/>
            <a:ext cx="31311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31"/>
          <p:cNvCxnSpPr/>
          <p:nvPr/>
        </p:nvCxnSpPr>
        <p:spPr>
          <a:xfrm>
            <a:off x="3006450" y="926400"/>
            <a:ext cx="31311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9" name="Google Shape;19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4450" y="1250759"/>
            <a:ext cx="1987169" cy="1772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1557" y="1250758"/>
            <a:ext cx="2765293" cy="17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1"/>
          <p:cNvSpPr txBox="1"/>
          <p:nvPr/>
        </p:nvSpPr>
        <p:spPr>
          <a:xfrm>
            <a:off x="3390616" y="926400"/>
            <a:ext cx="1987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  <a:latin typeface="Roboto Thin"/>
                <a:ea typeface="Roboto Thin"/>
                <a:cs typeface="Roboto Thin"/>
                <a:sym typeface="Roboto Thin"/>
              </a:rPr>
              <a:t>Shop Stand Model</a:t>
            </a:r>
            <a:endParaRPr sz="1300">
              <a:solidFill>
                <a:srgbClr val="666666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202" name="Google Shape;202;p31"/>
          <p:cNvSpPr txBox="1"/>
          <p:nvPr/>
        </p:nvSpPr>
        <p:spPr>
          <a:xfrm>
            <a:off x="3001622" y="3022806"/>
            <a:ext cx="2765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Thin"/>
                <a:ea typeface="Roboto Thin"/>
                <a:cs typeface="Roboto Thin"/>
                <a:sym typeface="Roboto Thin"/>
              </a:rPr>
              <a:t>by Marlon Berry</a:t>
            </a:r>
            <a:endParaRPr sz="900">
              <a:solidFill>
                <a:srgbClr val="666666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03" name="Google Shape;20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6762" y="1250757"/>
            <a:ext cx="2362737" cy="177204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1"/>
          <p:cNvSpPr txBox="1"/>
          <p:nvPr/>
        </p:nvSpPr>
        <p:spPr>
          <a:xfrm>
            <a:off x="5766762" y="926400"/>
            <a:ext cx="2362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  <a:latin typeface="Roboto Thin"/>
                <a:ea typeface="Roboto Thin"/>
                <a:cs typeface="Roboto Thin"/>
                <a:sym typeface="Roboto Thin"/>
              </a:rPr>
              <a:t>Environment Concepts</a:t>
            </a:r>
            <a:endParaRPr sz="1300">
              <a:solidFill>
                <a:srgbClr val="666666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205" name="Google Shape;205;p31"/>
          <p:cNvSpPr txBox="1"/>
          <p:nvPr/>
        </p:nvSpPr>
        <p:spPr>
          <a:xfrm>
            <a:off x="5766762" y="3022806"/>
            <a:ext cx="2362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Thin"/>
                <a:ea typeface="Roboto Thin"/>
                <a:cs typeface="Roboto Thin"/>
                <a:sym typeface="Roboto Thin"/>
              </a:rPr>
              <a:t>by Natalie Neumann</a:t>
            </a:r>
            <a:endParaRPr sz="900">
              <a:solidFill>
                <a:srgbClr val="666666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06" name="Google Shape;206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01625" y="3345900"/>
            <a:ext cx="2765099" cy="1728598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1"/>
          <p:cNvSpPr txBox="1"/>
          <p:nvPr/>
        </p:nvSpPr>
        <p:spPr>
          <a:xfrm>
            <a:off x="5766829" y="4457675"/>
            <a:ext cx="1987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  <a:latin typeface="Roboto Thin"/>
                <a:ea typeface="Roboto Thin"/>
                <a:cs typeface="Roboto Thin"/>
                <a:sym typeface="Roboto Thin"/>
              </a:rPr>
              <a:t>Shooting VFX</a:t>
            </a:r>
            <a:endParaRPr sz="1300">
              <a:solidFill>
                <a:srgbClr val="666666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208" name="Google Shape;208;p31"/>
          <p:cNvSpPr txBox="1"/>
          <p:nvPr/>
        </p:nvSpPr>
        <p:spPr>
          <a:xfrm>
            <a:off x="5766724" y="4751400"/>
            <a:ext cx="1987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Thin"/>
                <a:ea typeface="Roboto Thin"/>
                <a:cs typeface="Roboto Thin"/>
                <a:sym typeface="Roboto Thin"/>
              </a:rPr>
              <a:t>by Grace Ma</a:t>
            </a:r>
            <a:endParaRPr sz="900">
              <a:solidFill>
                <a:srgbClr val="666666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/>
        </p:nvSpPr>
        <p:spPr>
          <a:xfrm>
            <a:off x="251109" y="1695750"/>
            <a:ext cx="241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  <a:latin typeface="Roboto Thin"/>
                <a:ea typeface="Roboto Thin"/>
                <a:cs typeface="Roboto Thin"/>
                <a:sym typeface="Roboto Thin"/>
              </a:rPr>
              <a:t>Main Menu Music</a:t>
            </a:r>
            <a:endParaRPr sz="1300">
              <a:solidFill>
                <a:srgbClr val="666666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214" name="Google Shape;214;p32"/>
          <p:cNvSpPr txBox="1"/>
          <p:nvPr/>
        </p:nvSpPr>
        <p:spPr>
          <a:xfrm>
            <a:off x="251050" y="3743289"/>
            <a:ext cx="2416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Thin"/>
                <a:ea typeface="Roboto Thin"/>
                <a:cs typeface="Roboto Thin"/>
                <a:sym typeface="Roboto Thin"/>
              </a:rPr>
              <a:t>by Shreya Patibanda</a:t>
            </a:r>
            <a:endParaRPr sz="900">
              <a:solidFill>
                <a:srgbClr val="666666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215" name="Google Shape;215;p32"/>
          <p:cNvSpPr txBox="1"/>
          <p:nvPr/>
        </p:nvSpPr>
        <p:spPr>
          <a:xfrm>
            <a:off x="2682788" y="374900"/>
            <a:ext cx="3753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Thin"/>
                <a:ea typeface="Roboto Thin"/>
                <a:cs typeface="Roboto Thin"/>
                <a:sym typeface="Roboto Thin"/>
              </a:rPr>
              <a:t>Audio</a:t>
            </a:r>
            <a:r>
              <a:rPr lang="en" sz="3400">
                <a:latin typeface="Roboto Thin"/>
                <a:ea typeface="Roboto Thin"/>
                <a:cs typeface="Roboto Thin"/>
                <a:sym typeface="Roboto Thin"/>
              </a:rPr>
              <a:t> Department</a:t>
            </a:r>
            <a:endParaRPr sz="3400"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16" name="Google Shape;21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4375" y="224675"/>
            <a:ext cx="1008425" cy="100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461188" y="224675"/>
            <a:ext cx="1008425" cy="1008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" name="Google Shape;218;p32"/>
          <p:cNvCxnSpPr/>
          <p:nvPr/>
        </p:nvCxnSpPr>
        <p:spPr>
          <a:xfrm>
            <a:off x="2866375" y="1038675"/>
            <a:ext cx="342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32"/>
          <p:cNvCxnSpPr/>
          <p:nvPr/>
        </p:nvCxnSpPr>
        <p:spPr>
          <a:xfrm flipH="1" rot="10800000">
            <a:off x="2856400" y="1148325"/>
            <a:ext cx="343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" name="Google Shape;220;p32"/>
          <p:cNvSpPr txBox="1"/>
          <p:nvPr/>
        </p:nvSpPr>
        <p:spPr>
          <a:xfrm>
            <a:off x="3140249" y="1837677"/>
            <a:ext cx="241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  <a:latin typeface="Roboto Thin"/>
                <a:ea typeface="Roboto Thin"/>
                <a:cs typeface="Roboto Thin"/>
                <a:sym typeface="Roboto Thin"/>
              </a:rPr>
              <a:t>Stat Raised &amp; Purchase VFX</a:t>
            </a:r>
            <a:endParaRPr sz="1300">
              <a:solidFill>
                <a:srgbClr val="666666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221" name="Google Shape;221;p32"/>
          <p:cNvSpPr txBox="1"/>
          <p:nvPr/>
        </p:nvSpPr>
        <p:spPr>
          <a:xfrm>
            <a:off x="2667325" y="3524486"/>
            <a:ext cx="3362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Thin"/>
                <a:ea typeface="Roboto Thin"/>
                <a:cs typeface="Roboto Thin"/>
                <a:sym typeface="Roboto Thin"/>
              </a:rPr>
              <a:t>by Emily Sulkey</a:t>
            </a:r>
            <a:endParaRPr sz="900">
              <a:solidFill>
                <a:srgbClr val="666666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222" name="Google Shape;222;p32"/>
          <p:cNvSpPr txBox="1"/>
          <p:nvPr/>
        </p:nvSpPr>
        <p:spPr>
          <a:xfrm>
            <a:off x="6029437" y="1704550"/>
            <a:ext cx="2872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  <a:latin typeface="Roboto Thin"/>
                <a:ea typeface="Roboto Thin"/>
                <a:cs typeface="Roboto Thin"/>
                <a:sym typeface="Roboto Thin"/>
              </a:rPr>
              <a:t>Battle Demo Intro</a:t>
            </a:r>
            <a:endParaRPr sz="1300">
              <a:solidFill>
                <a:srgbClr val="666666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223" name="Google Shape;223;p32"/>
          <p:cNvSpPr txBox="1"/>
          <p:nvPr/>
        </p:nvSpPr>
        <p:spPr>
          <a:xfrm>
            <a:off x="6029497" y="3743289"/>
            <a:ext cx="2872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Thin"/>
                <a:ea typeface="Roboto Thin"/>
                <a:cs typeface="Roboto Thin"/>
                <a:sym typeface="Roboto Thin"/>
              </a:rPr>
              <a:t>by Steve Klingbiel</a:t>
            </a:r>
            <a:endParaRPr sz="900">
              <a:solidFill>
                <a:srgbClr val="666666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24" name="Google Shape;224;p32" title="Main_Menu_Music_FEB19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888" y="2163739"/>
            <a:ext cx="1490558" cy="1490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2" title="itemPurchased.wav">
            <a:hlinkClick r:id="rId6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5841" y="2478583"/>
            <a:ext cx="860867" cy="860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2" title="agilityStatRaised.wav">
            <a:hlinkClick r:id="rId7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0080" y="2478583"/>
            <a:ext cx="860867" cy="860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 title="battle_demo_intro_A_021221.mp3">
            <a:hlinkClick r:id="rId8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0608" y="2163739"/>
            <a:ext cx="1490558" cy="1490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/>
          <p:nvPr/>
        </p:nvSpPr>
        <p:spPr>
          <a:xfrm>
            <a:off x="825184" y="1640800"/>
            <a:ext cx="241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  <a:latin typeface="Roboto Thin"/>
                <a:ea typeface="Roboto Thin"/>
                <a:cs typeface="Roboto Thin"/>
                <a:sym typeface="Roboto Thin"/>
              </a:rPr>
              <a:t>Skill Tree System</a:t>
            </a:r>
            <a:endParaRPr sz="1300">
              <a:solidFill>
                <a:srgbClr val="666666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233" name="Google Shape;233;p33"/>
          <p:cNvSpPr txBox="1"/>
          <p:nvPr/>
        </p:nvSpPr>
        <p:spPr>
          <a:xfrm>
            <a:off x="876025" y="3838164"/>
            <a:ext cx="2416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Thin"/>
                <a:ea typeface="Roboto Thin"/>
                <a:cs typeface="Roboto Thin"/>
                <a:sym typeface="Roboto Thin"/>
              </a:rPr>
              <a:t>by Nikhil Ghosh</a:t>
            </a:r>
            <a:endParaRPr sz="900">
              <a:solidFill>
                <a:srgbClr val="666666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234" name="Google Shape;234;p33"/>
          <p:cNvSpPr txBox="1"/>
          <p:nvPr/>
        </p:nvSpPr>
        <p:spPr>
          <a:xfrm>
            <a:off x="1770599" y="374888"/>
            <a:ext cx="5602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Thin"/>
                <a:ea typeface="Roboto Thin"/>
                <a:cs typeface="Roboto Thin"/>
                <a:sym typeface="Roboto Thin"/>
              </a:rPr>
              <a:t>Programming</a:t>
            </a:r>
            <a:r>
              <a:rPr lang="en" sz="3400">
                <a:latin typeface="Roboto Thin"/>
                <a:ea typeface="Roboto Thin"/>
                <a:cs typeface="Roboto Thin"/>
                <a:sym typeface="Roboto Thin"/>
              </a:rPr>
              <a:t> Department</a:t>
            </a:r>
            <a:endParaRPr sz="3400"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35" name="Google Shape;2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550" y="224675"/>
            <a:ext cx="1008425" cy="100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115363" y="224675"/>
            <a:ext cx="1008425" cy="1008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7" name="Google Shape;237;p33"/>
          <p:cNvCxnSpPr/>
          <p:nvPr/>
        </p:nvCxnSpPr>
        <p:spPr>
          <a:xfrm>
            <a:off x="2150100" y="1038675"/>
            <a:ext cx="484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" name="Google Shape;238;p33"/>
          <p:cNvCxnSpPr/>
          <p:nvPr/>
        </p:nvCxnSpPr>
        <p:spPr>
          <a:xfrm>
            <a:off x="2160100" y="1158525"/>
            <a:ext cx="482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9" name="Google Shape;239;p33"/>
          <p:cNvSpPr txBox="1"/>
          <p:nvPr/>
        </p:nvSpPr>
        <p:spPr>
          <a:xfrm>
            <a:off x="3389324" y="1640802"/>
            <a:ext cx="241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  <a:latin typeface="Roboto Thin"/>
                <a:ea typeface="Roboto Thin"/>
                <a:cs typeface="Roboto Thin"/>
                <a:sym typeface="Roboto Thin"/>
              </a:rPr>
              <a:t>Knockback System</a:t>
            </a:r>
            <a:endParaRPr sz="1300">
              <a:solidFill>
                <a:srgbClr val="666666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240" name="Google Shape;240;p33"/>
          <p:cNvSpPr txBox="1"/>
          <p:nvPr/>
        </p:nvSpPr>
        <p:spPr>
          <a:xfrm>
            <a:off x="3389325" y="3837850"/>
            <a:ext cx="2416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Thin"/>
                <a:ea typeface="Roboto Thin"/>
                <a:cs typeface="Roboto Thin"/>
                <a:sym typeface="Roboto Thin"/>
              </a:rPr>
              <a:t>by Michael Stowe</a:t>
            </a:r>
            <a:endParaRPr sz="900">
              <a:solidFill>
                <a:srgbClr val="666666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241" name="Google Shape;241;p33"/>
          <p:cNvSpPr txBox="1"/>
          <p:nvPr/>
        </p:nvSpPr>
        <p:spPr>
          <a:xfrm>
            <a:off x="5902627" y="1640800"/>
            <a:ext cx="241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  <a:latin typeface="Roboto Thin"/>
                <a:ea typeface="Roboto Thin"/>
                <a:cs typeface="Roboto Thin"/>
                <a:sym typeface="Roboto Thin"/>
              </a:rPr>
              <a:t>Slowdown Mechanic</a:t>
            </a:r>
            <a:endParaRPr sz="1300">
              <a:solidFill>
                <a:srgbClr val="666666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242" name="Google Shape;242;p33"/>
          <p:cNvSpPr txBox="1"/>
          <p:nvPr/>
        </p:nvSpPr>
        <p:spPr>
          <a:xfrm>
            <a:off x="5902625" y="3837850"/>
            <a:ext cx="2416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Thin"/>
                <a:ea typeface="Roboto Thin"/>
                <a:cs typeface="Roboto Thin"/>
                <a:sym typeface="Roboto Thin"/>
              </a:rPr>
              <a:t>by Steven Tam</a:t>
            </a:r>
            <a:endParaRPr sz="900">
              <a:solidFill>
                <a:srgbClr val="666666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43" name="Google Shape;243;p33" title="cloudinterior_-_ui-test_-_PC_Mac__Linux_Standalone_-_Unity_2019.4.17f1_Personal_PREVIEW_PACKAGES_IN_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6025" y="2025688"/>
            <a:ext cx="2416200" cy="1812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3" title="JhNU5NGZE0.mp4">
            <a:hlinkClick r:id="rId6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9325" y="2025688"/>
            <a:ext cx="2416200" cy="181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3" title="eEgEH9l8uh.mp4">
            <a:hlinkClick r:id="rId7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2625" y="2025688"/>
            <a:ext cx="2416200" cy="181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olverineSoft 2019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